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90" r:id="rId2"/>
    <p:sldId id="257" r:id="rId3"/>
    <p:sldId id="291"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59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32CBE88-A795-438E-95E7-1854B0E9F48D}" type="datetimeFigureOut">
              <a:rPr lang="ar-IQ" smtClean="0"/>
              <a:t>05/01/1441</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A89D442-421A-423C-986F-30D615512E8D}" type="slidenum">
              <a:rPr lang="ar-IQ" smtClean="0"/>
              <a:t>‹#›</a:t>
            </a:fld>
            <a:endParaRPr lang="ar-IQ"/>
          </a:p>
        </p:txBody>
      </p:sp>
    </p:spTree>
    <p:extLst>
      <p:ext uri="{BB962C8B-B14F-4D97-AF65-F5344CB8AC3E}">
        <p14:creationId xmlns:p14="http://schemas.microsoft.com/office/powerpoint/2010/main" val="55756485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9029"/>
            <a:ext cx="7772400" cy="2184982"/>
          </a:xfrm>
        </p:spPr>
        <p:txBody>
          <a:bodyPr>
            <a:normAutofit/>
          </a:bodyPr>
          <a:lstStyle/>
          <a:p>
            <a:r>
              <a:rPr lang="ar-IQ" sz="2800" b="1" dirty="0" smtClean="0">
                <a:solidFill>
                  <a:srgbClr val="FF0000"/>
                </a:solidFill>
              </a:rPr>
              <a:t>بسم اللة الرحمن الرحيم</a:t>
            </a:r>
            <a:br>
              <a:rPr lang="ar-IQ" sz="2800" b="1" dirty="0" smtClean="0">
                <a:solidFill>
                  <a:srgbClr val="FF0000"/>
                </a:solidFill>
              </a:rPr>
            </a:br>
            <a:r>
              <a:rPr lang="ar-IQ" sz="4900" b="1" dirty="0" smtClean="0">
                <a:solidFill>
                  <a:srgbClr val="0070C0"/>
                </a:solidFill>
              </a:rPr>
              <a:t>مقرر علم البيئة البحرية</a:t>
            </a:r>
            <a:r>
              <a:rPr lang="ar-IQ" sz="2800" dirty="0" smtClean="0"/>
              <a:t/>
            </a:r>
            <a:br>
              <a:rPr lang="ar-IQ" sz="2800" dirty="0" smtClean="0"/>
            </a:br>
            <a:r>
              <a:rPr lang="ar-IQ" sz="2800" b="1" dirty="0" smtClean="0">
                <a:solidFill>
                  <a:srgbClr val="C00000"/>
                </a:solidFill>
              </a:rPr>
              <a:t>المرحلة الثانية</a:t>
            </a:r>
            <a:r>
              <a:rPr lang="ar-IQ" sz="2800" b="1" dirty="0" smtClean="0"/>
              <a:t/>
            </a:r>
            <a:br>
              <a:rPr lang="ar-IQ" sz="2800" b="1" dirty="0" smtClean="0"/>
            </a:br>
            <a:r>
              <a:rPr lang="ar-IQ" sz="2800" b="1" dirty="0" smtClean="0">
                <a:solidFill>
                  <a:srgbClr val="7030A0"/>
                </a:solidFill>
              </a:rPr>
              <a:t>لطلبة كلية علوم البحار-جامعة البصرة</a:t>
            </a:r>
            <a:endParaRPr lang="ar-IQ" sz="2800" b="1" dirty="0">
              <a:solidFill>
                <a:srgbClr val="7030A0"/>
              </a:solidFill>
            </a:endParaRPr>
          </a:p>
        </p:txBody>
      </p:sp>
      <p:sp>
        <p:nvSpPr>
          <p:cNvPr id="3" name="Subtitle 2"/>
          <p:cNvSpPr>
            <a:spLocks noGrp="1"/>
          </p:cNvSpPr>
          <p:nvPr>
            <p:ph type="subTitle" idx="1"/>
          </p:nvPr>
        </p:nvSpPr>
        <p:spPr>
          <a:xfrm>
            <a:off x="1371600" y="4900612"/>
            <a:ext cx="6400800" cy="1995714"/>
          </a:xfrm>
        </p:spPr>
        <p:txBody>
          <a:bodyPr>
            <a:normAutofit fontScale="92500" lnSpcReduction="20000"/>
          </a:bodyPr>
          <a:lstStyle/>
          <a:p>
            <a:r>
              <a:rPr lang="ar-IQ" b="1" dirty="0" smtClean="0">
                <a:solidFill>
                  <a:srgbClr val="7030A0"/>
                </a:solidFill>
              </a:rPr>
              <a:t>البروفسور الدكتور</a:t>
            </a:r>
          </a:p>
          <a:p>
            <a:r>
              <a:rPr lang="ar-IQ" sz="7000" b="1" dirty="0" smtClean="0">
                <a:solidFill>
                  <a:srgbClr val="C00000"/>
                </a:solidFill>
              </a:rPr>
              <a:t>حامد السعد</a:t>
            </a:r>
          </a:p>
          <a:p>
            <a:r>
              <a:rPr lang="ar-IQ" sz="2800" b="1" dirty="0" smtClean="0">
                <a:solidFill>
                  <a:srgbClr val="C00000"/>
                </a:solidFill>
              </a:rPr>
              <a:t>محاضرة(1)</a:t>
            </a:r>
            <a:endParaRPr lang="ar-IQ" sz="2800" b="1" dirty="0">
              <a:solidFill>
                <a:srgbClr val="C00000"/>
              </a:solidFill>
            </a:endParaRPr>
          </a:p>
        </p:txBody>
      </p:sp>
      <p:pic>
        <p:nvPicPr>
          <p:cNvPr id="1026" name="Picture 2" descr="marine-life-sea-life-7591156-1600-1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077683"/>
            <a:ext cx="3508829" cy="2648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ocean_layers"/>
          <p:cNvPicPr>
            <a:picLocks noChangeAspect="1" noChangeArrowheads="1"/>
          </p:cNvPicPr>
          <p:nvPr/>
        </p:nvPicPr>
        <p:blipFill>
          <a:blip r:embed="rId3">
            <a:extLst>
              <a:ext uri="{28A0092B-C50C-407E-A947-70E740481C1C}">
                <a14:useLocalDpi xmlns:a14="http://schemas.microsoft.com/office/drawing/2010/main" val="0"/>
              </a:ext>
            </a:extLst>
          </a:blip>
          <a:srcRect l="3053" t="6424" r="3253" b="9265"/>
          <a:stretch>
            <a:fillRect/>
          </a:stretch>
        </p:blipFill>
        <p:spPr bwMode="auto">
          <a:xfrm>
            <a:off x="4267200" y="2065386"/>
            <a:ext cx="3704772" cy="2668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79303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4057" y="240017"/>
            <a:ext cx="7162800" cy="2756652"/>
          </a:xfrm>
          <a:prstGeom prst="rect">
            <a:avLst/>
          </a:prstGeom>
        </p:spPr>
        <p:txBody>
          <a:bodyPr wrap="square">
            <a:spAutoFit/>
          </a:bodyPr>
          <a:lstStyle/>
          <a:p>
            <a:pPr algn="r" rtl="1">
              <a:lnSpc>
                <a:spcPct val="115000"/>
              </a:lnSpc>
              <a:spcAft>
                <a:spcPts val="1000"/>
              </a:spcAft>
            </a:pPr>
            <a:r>
              <a:rPr lang="en-US" sz="3200" b="1" i="1" u="sng" dirty="0" smtClean="0">
                <a:solidFill>
                  <a:srgbClr val="FF0000"/>
                </a:solidFill>
                <a:ea typeface="Calibri"/>
              </a:rPr>
              <a:t>7</a:t>
            </a:r>
            <a:r>
              <a:rPr lang="ar-IQ" sz="3200" b="1" i="1" u="sng" dirty="0" smtClean="0">
                <a:solidFill>
                  <a:srgbClr val="FF0000"/>
                </a:solidFill>
                <a:ea typeface="Calibri"/>
              </a:rPr>
              <a:t>-</a:t>
            </a:r>
            <a:r>
              <a:rPr lang="ar-SA" sz="3200" b="1" i="1" u="sng" dirty="0" smtClean="0">
                <a:solidFill>
                  <a:srgbClr val="FF0000"/>
                </a:solidFill>
                <a:ea typeface="Calibri"/>
              </a:rPr>
              <a:t>الميحطات </a:t>
            </a:r>
            <a:r>
              <a:rPr lang="ar-SA" sz="3200" b="1" i="1" u="sng" dirty="0">
                <a:solidFill>
                  <a:srgbClr val="FF0000"/>
                </a:solidFill>
                <a:ea typeface="Calibri"/>
              </a:rPr>
              <a:t>طرق نقل سريعة</a:t>
            </a:r>
            <a:r>
              <a:rPr lang="en-US" sz="3200" b="1" i="1" u="sng" dirty="0">
                <a:solidFill>
                  <a:srgbClr val="FF0000"/>
                </a:solidFill>
                <a:ea typeface="Calibri"/>
                <a:cs typeface="Arial"/>
              </a:rPr>
              <a:t>:-</a:t>
            </a:r>
            <a:endParaRPr lang="en-US" sz="2400" i="1" u="sng" dirty="0">
              <a:solidFill>
                <a:srgbClr val="FF0000"/>
              </a:solidFill>
              <a:ea typeface="Calibri"/>
              <a:cs typeface="Arial"/>
            </a:endParaRPr>
          </a:p>
          <a:p>
            <a:r>
              <a:rPr lang="ar-SA" sz="3200" b="1" dirty="0">
                <a:ea typeface="Calibri"/>
              </a:rPr>
              <a:t>كان المحيط طريقاً سريعاً رئيسياً للتجارة منذ أن قام الناس ببناء السفن البدائية قبل آلاف السنين أو في الوقت الحاضر ما زال المحيط وسيلة مهمة للنقل البحري خاصة للبضائع الثقيلة والمنتجات الضخمة</a:t>
            </a:r>
            <a:endParaRPr lang="ar-IQ" sz="3200" dirty="0"/>
          </a:p>
        </p:txBody>
      </p:sp>
      <p:pic>
        <p:nvPicPr>
          <p:cNvPr id="6146" name="Picture 2" descr="نتيجة بحث الصور عن صور عن اهمية البحار والمحيط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114800"/>
            <a:ext cx="2552700" cy="179070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نتيجة بحث الصور عن صور عن ناقلات تجاري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4252310"/>
            <a:ext cx="2133600" cy="173355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نتيجة بحث الصور عن صور عن ناقلات تجارية"/>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216024"/>
            <a:ext cx="261937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568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46929"/>
            <a:ext cx="7924800" cy="6082691"/>
          </a:xfrm>
          <a:prstGeom prst="rect">
            <a:avLst/>
          </a:prstGeom>
        </p:spPr>
        <p:txBody>
          <a:bodyPr wrap="square">
            <a:spAutoFit/>
          </a:bodyPr>
          <a:lstStyle/>
          <a:p>
            <a:pPr algn="r" rtl="1">
              <a:lnSpc>
                <a:spcPct val="115000"/>
              </a:lnSpc>
              <a:spcAft>
                <a:spcPts val="1000"/>
              </a:spcAft>
            </a:pPr>
            <a:r>
              <a:rPr lang="en-US" sz="3200" b="1" u="sng" dirty="0">
                <a:solidFill>
                  <a:srgbClr val="C00000"/>
                </a:solidFill>
                <a:ea typeface="Calibri"/>
                <a:cs typeface="Arial"/>
              </a:rPr>
              <a:t>* </a:t>
            </a:r>
            <a:r>
              <a:rPr lang="ar-SA" sz="3200" b="1" u="sng" dirty="0">
                <a:solidFill>
                  <a:srgbClr val="C00000"/>
                </a:solidFill>
                <a:ea typeface="Calibri"/>
              </a:rPr>
              <a:t>أنواع المحيطات</a:t>
            </a:r>
            <a:r>
              <a:rPr lang="en-US" sz="3200" b="1" u="sng" dirty="0">
                <a:solidFill>
                  <a:srgbClr val="C00000"/>
                </a:solidFill>
                <a:ea typeface="Calibri"/>
                <a:cs typeface="Arial"/>
              </a:rPr>
              <a:t> </a:t>
            </a:r>
            <a:r>
              <a:rPr lang="en-US" sz="3200" b="1" u="sng" dirty="0" smtClean="0">
                <a:solidFill>
                  <a:srgbClr val="C00000"/>
                </a:solidFill>
                <a:ea typeface="Calibri"/>
                <a:cs typeface="Arial"/>
              </a:rPr>
              <a:t>:-</a:t>
            </a:r>
            <a:endParaRPr lang="en-US" sz="2400" u="sng" dirty="0">
              <a:solidFill>
                <a:srgbClr val="C00000"/>
              </a:solidFill>
              <a:ea typeface="Calibri"/>
              <a:cs typeface="Arial"/>
            </a:endParaRPr>
          </a:p>
          <a:p>
            <a:pPr algn="r" rtl="1">
              <a:lnSpc>
                <a:spcPct val="115000"/>
              </a:lnSpc>
              <a:spcAft>
                <a:spcPts val="1000"/>
              </a:spcAft>
            </a:pPr>
            <a:r>
              <a:rPr lang="ar-SA" sz="2800" b="1" u="sng" dirty="0">
                <a:solidFill>
                  <a:srgbClr val="C00000"/>
                </a:solidFill>
                <a:ea typeface="Calibri"/>
              </a:rPr>
              <a:t>أولاً: المحيط الأطلسي</a:t>
            </a:r>
            <a:r>
              <a:rPr lang="en-US" sz="2800" b="1" u="sng" dirty="0">
                <a:solidFill>
                  <a:srgbClr val="C00000"/>
                </a:solidFill>
                <a:ea typeface="Calibri"/>
                <a:cs typeface="Arial"/>
              </a:rPr>
              <a:t>:</a:t>
            </a:r>
            <a:endParaRPr lang="en-US" sz="2000" b="1" u="sng" dirty="0">
              <a:solidFill>
                <a:srgbClr val="C00000"/>
              </a:solidFill>
              <a:ea typeface="Calibri"/>
              <a:cs typeface="Arial"/>
            </a:endParaRPr>
          </a:p>
          <a:p>
            <a:pPr algn="r" rtl="1">
              <a:lnSpc>
                <a:spcPct val="115000"/>
              </a:lnSpc>
              <a:spcAft>
                <a:spcPts val="1000"/>
              </a:spcAft>
            </a:pPr>
            <a:r>
              <a:rPr lang="ar-SA" sz="2400" b="1" dirty="0">
                <a:ea typeface="Calibri"/>
              </a:rPr>
              <a:t>يبلغ المحيط الأطلسي مساحة تقدر بـ (000و500و81)كم2، تضاف لها، الخلجان لتصبح المساحة (106) ملايين كم2، فهو يلي المحيط الهادي في الضخامة بين محيطات الأرض، والمحيط الأطلسي مفتوح من ناحية الشمال حيث يتصل بالبحر النرويجي، و الجنوب حيث يلتقي بمياه المحيط الهادي والهندي والمتجمد الجنوبي، وهناك جزر قليلة في المحيط الأطلسي، تتبارز عادة من سلسلة </a:t>
            </a:r>
            <a:r>
              <a:rPr lang="ar-IQ" sz="2400" b="1" dirty="0">
                <a:ea typeface="Calibri"/>
              </a:rPr>
              <a:t>ج</a:t>
            </a:r>
            <a:r>
              <a:rPr lang="ar-SA" sz="2400" b="1" dirty="0" smtClean="0">
                <a:ea typeface="Calibri"/>
              </a:rPr>
              <a:t>بال </a:t>
            </a:r>
            <a:r>
              <a:rPr lang="ar-SA" sz="2400" b="1" dirty="0">
                <a:ea typeface="Calibri"/>
              </a:rPr>
              <a:t>تحت الماء تدعى </a:t>
            </a:r>
            <a:r>
              <a:rPr lang="ar-SA" sz="2400" b="1" u="sng" dirty="0">
                <a:solidFill>
                  <a:srgbClr val="C00000"/>
                </a:solidFill>
                <a:ea typeface="Calibri"/>
              </a:rPr>
              <a:t>سلسلة وسط الأطلسي</a:t>
            </a:r>
            <a:r>
              <a:rPr lang="ar-SA" sz="2400" b="1" dirty="0">
                <a:ea typeface="Calibri"/>
              </a:rPr>
              <a:t>، وهذه السلسلة الجبلية الطويلة تميز الحدود بين لوحتين قاريتين، ويتحرك كل من هذين اللوحتين بعيداً عن الآخر ببطء شديد مما سبب تكون فجوة تمتلئ باستمرار بالصخور المنصهرة المقذوفة من قشرة الأرض تحتها، ومع انخفاض حرارة هذه الصخور المنصهرة وتكدسها فوق سلسلة الجبال يزداد دفع الصخور إلى أعلى، وهناك نشاط بركاني كبير يحدث على هذه السلسلة الجبلية</a:t>
            </a:r>
            <a:r>
              <a:rPr lang="en-US" sz="2400" b="1" dirty="0" smtClean="0">
                <a:ea typeface="Calibri"/>
                <a:cs typeface="Arial"/>
              </a:rPr>
              <a:t>.</a:t>
            </a:r>
            <a:endParaRPr lang="en-US" dirty="0">
              <a:ea typeface="Calibri"/>
              <a:cs typeface="Arial"/>
            </a:endParaRPr>
          </a:p>
        </p:txBody>
      </p:sp>
      <p:pic>
        <p:nvPicPr>
          <p:cNvPr id="3" name="Picture 4" descr="2b00aca7305f8895ebc05458324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8599"/>
            <a:ext cx="4495800" cy="167640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98d740aa1114204415144d60fbc_pre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599"/>
            <a:ext cx="5029200" cy="1676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0198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90600"/>
            <a:ext cx="8077200" cy="5162439"/>
          </a:xfrm>
          <a:prstGeom prst="rect">
            <a:avLst/>
          </a:prstGeom>
        </p:spPr>
        <p:txBody>
          <a:bodyPr wrap="square">
            <a:spAutoFit/>
          </a:bodyPr>
          <a:lstStyle/>
          <a:p>
            <a:pPr algn="r" rtl="1">
              <a:lnSpc>
                <a:spcPct val="115000"/>
              </a:lnSpc>
              <a:spcAft>
                <a:spcPts val="1000"/>
              </a:spcAft>
            </a:pPr>
            <a:r>
              <a:rPr lang="ar-SA" sz="3200" b="1" i="1" u="sng" dirty="0">
                <a:solidFill>
                  <a:srgbClr val="C00000"/>
                </a:solidFill>
                <a:ea typeface="Calibri"/>
              </a:rPr>
              <a:t>ثانياً: المحيط الهادي</a:t>
            </a:r>
            <a:r>
              <a:rPr lang="en-US" sz="3200" b="1" i="1" u="sng" dirty="0">
                <a:solidFill>
                  <a:srgbClr val="C00000"/>
                </a:solidFill>
                <a:ea typeface="Calibri"/>
                <a:cs typeface="Arial"/>
              </a:rPr>
              <a:t> </a:t>
            </a:r>
            <a:r>
              <a:rPr lang="en-US" sz="2000" b="1" dirty="0" smtClean="0">
                <a:ea typeface="Calibri"/>
                <a:cs typeface="Arial"/>
              </a:rPr>
              <a:t>:</a:t>
            </a:r>
            <a:endParaRPr lang="en-US" sz="1600" dirty="0">
              <a:ea typeface="Calibri"/>
              <a:cs typeface="Arial"/>
            </a:endParaRPr>
          </a:p>
          <a:p>
            <a:pPr algn="r" rtl="1">
              <a:lnSpc>
                <a:spcPct val="115000"/>
              </a:lnSpc>
              <a:spcAft>
                <a:spcPts val="1000"/>
              </a:spcAft>
            </a:pPr>
            <a:endParaRPr lang="ar-IQ" sz="2000" b="1" dirty="0" smtClean="0">
              <a:ea typeface="Calibri"/>
            </a:endParaRPr>
          </a:p>
          <a:p>
            <a:pPr algn="r" rtl="1">
              <a:lnSpc>
                <a:spcPct val="115000"/>
              </a:lnSpc>
              <a:spcAft>
                <a:spcPts val="1000"/>
              </a:spcAft>
            </a:pPr>
            <a:r>
              <a:rPr lang="ar-SA" sz="2000" b="1" dirty="0" smtClean="0">
                <a:ea typeface="Calibri"/>
              </a:rPr>
              <a:t>هو </a:t>
            </a:r>
            <a:r>
              <a:rPr lang="ar-SA" sz="2000" b="1" dirty="0">
                <a:ea typeface="Calibri"/>
              </a:rPr>
              <a:t>أكبر وأعمق مسطح مائي على ظهر الأرض، ولو وضعت جميع القارات في هذا المحيط وسعها . ويغطى المحيط الهادي نحو ثلث سطح الأرض، فهو يمتد من القطب المتجمد الجنوبي، ويرتطم بشواطئ الجزر الدافئة في المنطقة الحارة، وتصل مياهه إلى سواحل جميع القارات ما عدا قارتي افريقيا وأوروبا وفي المحيط الهادي كثير من الجزر، بعضها مرجاني والآخر بركاني، ولعل أهم مجموعتين من الجزر تقعان في المحيط الهادي هما مجموعة جزر </a:t>
            </a:r>
            <a:r>
              <a:rPr lang="ar-SA" sz="2000" b="1" dirty="0" smtClean="0">
                <a:ea typeface="Calibri"/>
              </a:rPr>
              <a:t>هوائ </a:t>
            </a:r>
            <a:r>
              <a:rPr lang="ar-SA" sz="2000" b="1" dirty="0">
                <a:ea typeface="Calibri"/>
              </a:rPr>
              <a:t>ومجموعة البولينيز</a:t>
            </a:r>
            <a:r>
              <a:rPr lang="en-US" sz="2000" b="1" dirty="0">
                <a:ea typeface="Calibri"/>
                <a:cs typeface="Arial"/>
              </a:rPr>
              <a:t> .</a:t>
            </a:r>
            <a:br>
              <a:rPr lang="en-US" sz="2000" b="1" dirty="0">
                <a:ea typeface="Calibri"/>
                <a:cs typeface="Arial"/>
              </a:rPr>
            </a:br>
            <a:r>
              <a:rPr lang="ar-SA" sz="2000" b="1" dirty="0">
                <a:ea typeface="Calibri"/>
              </a:rPr>
              <a:t>وأعـمق نقطة في المحيطات توجد في المحيط الهادي وتسمى </a:t>
            </a:r>
            <a:r>
              <a:rPr lang="ar-SA" sz="2000" b="1" u="sng" dirty="0">
                <a:solidFill>
                  <a:srgbClr val="C00000"/>
                </a:solidFill>
                <a:ea typeface="Calibri"/>
              </a:rPr>
              <a:t>" العمق المتحدي" </a:t>
            </a:r>
            <a:r>
              <a:rPr lang="ar-SA" sz="2000" b="1" dirty="0">
                <a:ea typeface="Calibri"/>
              </a:rPr>
              <a:t>وهي جزء من الماريانا، الذي هو وادٍ عميق محتفر في قاع المحيط بين غينيا الجديدة وبين اليابان</a:t>
            </a:r>
            <a:r>
              <a:rPr lang="en-US" sz="2000" b="1" dirty="0">
                <a:ea typeface="Calibri"/>
                <a:cs typeface="Arial"/>
              </a:rPr>
              <a:t>.</a:t>
            </a:r>
            <a:br>
              <a:rPr lang="en-US" sz="2000" b="1" dirty="0">
                <a:ea typeface="Calibri"/>
                <a:cs typeface="Arial"/>
              </a:rPr>
            </a:br>
            <a:r>
              <a:rPr lang="en-US" sz="2000" b="1" dirty="0">
                <a:ea typeface="Calibri"/>
                <a:cs typeface="Arial"/>
              </a:rPr>
              <a:t>* </a:t>
            </a:r>
            <a:r>
              <a:rPr lang="ar-SA" sz="2000" b="1" dirty="0">
                <a:ea typeface="Calibri"/>
              </a:rPr>
              <a:t>مساحته : يبلغ المحيط الهادي أقصى اتساع له بالقرب من خط الاستواء، بين بنما وشبه جزيرة الملايو حيث يبلغ عرضه (24.000) كم، أي ثلاثة أخماس المسافة حول العالم. وتبلغ مساحته نحو (181) مليون كم2، وينقسم في بعض الخرائط، عند خط الاستواء - إلى المحيط الهادي الشمالي والمحيط الهادي الجنوبي</a:t>
            </a:r>
            <a:r>
              <a:rPr lang="en-US" sz="2000" b="1" dirty="0">
                <a:ea typeface="Calibri"/>
                <a:cs typeface="Arial"/>
              </a:rPr>
              <a:t>.</a:t>
            </a:r>
            <a:endParaRPr lang="en-US" sz="1600" dirty="0">
              <a:ea typeface="Calibri"/>
              <a:cs typeface="Arial"/>
            </a:endParaRPr>
          </a:p>
        </p:txBody>
      </p:sp>
      <p:pic>
        <p:nvPicPr>
          <p:cNvPr id="2050" name="Picture 2" descr="98d740aa1114204415144d60fbc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971" y="381000"/>
            <a:ext cx="4800600" cy="175709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a8d4b61835d383d255a1b09aa6_pre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271" y="381001"/>
            <a:ext cx="5334000" cy="1753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101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248147"/>
            <a:ext cx="7848600" cy="4538678"/>
          </a:xfrm>
          <a:prstGeom prst="rect">
            <a:avLst/>
          </a:prstGeom>
        </p:spPr>
        <p:txBody>
          <a:bodyPr wrap="square">
            <a:spAutoFit/>
          </a:bodyPr>
          <a:lstStyle/>
          <a:p>
            <a:pPr algn="r" rtl="1">
              <a:lnSpc>
                <a:spcPct val="115000"/>
              </a:lnSpc>
              <a:spcAft>
                <a:spcPts val="1000"/>
              </a:spcAft>
            </a:pPr>
            <a:r>
              <a:rPr lang="ar-SA" sz="2800" b="1" i="1" u="sng" dirty="0">
                <a:solidFill>
                  <a:srgbClr val="C00000"/>
                </a:solidFill>
                <a:ea typeface="Calibri"/>
              </a:rPr>
              <a:t>ثالثاً : المحيط الهندي</a:t>
            </a:r>
            <a:r>
              <a:rPr lang="en-US" sz="2800" b="1" i="1" u="sng" dirty="0">
                <a:solidFill>
                  <a:srgbClr val="C00000"/>
                </a:solidFill>
                <a:ea typeface="Calibri"/>
                <a:cs typeface="Arial"/>
              </a:rPr>
              <a:t> </a:t>
            </a:r>
            <a:r>
              <a:rPr lang="en-US" b="1" dirty="0">
                <a:ea typeface="Calibri"/>
                <a:cs typeface="Arial"/>
              </a:rPr>
              <a:t>:</a:t>
            </a:r>
            <a:endParaRPr lang="en-US" sz="1400" dirty="0">
              <a:ea typeface="Calibri"/>
              <a:cs typeface="Arial"/>
            </a:endParaRPr>
          </a:p>
          <a:p>
            <a:pPr algn="r" rtl="1">
              <a:lnSpc>
                <a:spcPct val="115000"/>
              </a:lnSpc>
              <a:spcAft>
                <a:spcPts val="1000"/>
              </a:spcAft>
            </a:pPr>
            <a:r>
              <a:rPr lang="ar-SA" sz="2400" b="1" dirty="0">
                <a:ea typeface="Calibri"/>
              </a:rPr>
              <a:t>ثالث محيطات العالم من حيث المساحة بعد المحيطين الهادي والأطلسي إذ تبلغ مساحته نحو (74 مليون كم2)، ويطل المحيط الهندي على البحر الأحمر والخليج العربي الغني بالنفط، وبحر العرب، وبحر أندمان، وخليج البنغال، ويمتد المحيط الهندي من أفريقيا غرباً إلى استراليا وإندونيسيا شرقاً، ومن آسيا شمالاً حتى القارة القطبية انتاركتيكا جنوباً</a:t>
            </a:r>
            <a:r>
              <a:rPr lang="en-US" sz="2400" b="1" dirty="0">
                <a:ea typeface="Calibri"/>
                <a:cs typeface="Arial"/>
              </a:rPr>
              <a:t>.</a:t>
            </a:r>
            <a:br>
              <a:rPr lang="en-US" sz="2400" b="1" dirty="0">
                <a:ea typeface="Calibri"/>
                <a:cs typeface="Arial"/>
              </a:rPr>
            </a:br>
            <a:r>
              <a:rPr lang="ar-SA" sz="2400" b="1" dirty="0">
                <a:ea typeface="Calibri"/>
              </a:rPr>
              <a:t>والمحيط الهندي يتأثر كثيراً بالرياح، الموسمية، تلك الرياح الشديدة التي تجلب أمطاراً غزيرة، وتهب الرياح فوق المحيط الهندي متجهة صوب آسيا، مثقلة ببخار الماء الذي لا يلبث أن يهطل فوق القارة الآسيوية. كذلك يضطرب المحيط الهندي بفعل القيادات الدوامة التي تنجم أيضاً بفعل الرياح</a:t>
            </a:r>
            <a:r>
              <a:rPr lang="en-US" b="1" dirty="0">
                <a:ea typeface="Calibri"/>
                <a:cs typeface="Arial"/>
              </a:rPr>
              <a:t>.</a:t>
            </a:r>
            <a:endParaRPr lang="en-US" sz="1400" dirty="0">
              <a:ea typeface="Calibri"/>
              <a:cs typeface="Arial"/>
            </a:endParaRPr>
          </a:p>
        </p:txBody>
      </p:sp>
      <p:pic>
        <p:nvPicPr>
          <p:cNvPr id="4098" name="Picture 2" descr="3e905c24126c95a3b9bc6a4c617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9850"/>
            <a:ext cx="4572000" cy="1835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4064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885244"/>
            <a:ext cx="7315200" cy="3264483"/>
          </a:xfrm>
          <a:prstGeom prst="rect">
            <a:avLst/>
          </a:prstGeom>
        </p:spPr>
        <p:txBody>
          <a:bodyPr wrap="square">
            <a:spAutoFit/>
          </a:bodyPr>
          <a:lstStyle/>
          <a:p>
            <a:pPr algn="r" rtl="1">
              <a:lnSpc>
                <a:spcPct val="115000"/>
              </a:lnSpc>
              <a:spcAft>
                <a:spcPts val="1000"/>
              </a:spcAft>
            </a:pPr>
            <a:r>
              <a:rPr lang="ar-SA" sz="2800" b="1" i="1" u="sng" dirty="0">
                <a:solidFill>
                  <a:srgbClr val="C00000"/>
                </a:solidFill>
                <a:ea typeface="Calibri"/>
              </a:rPr>
              <a:t>رابعاً : المحيط المتجمد الجنوبي: </a:t>
            </a:r>
            <a:endParaRPr lang="en-US" sz="2000" i="1" u="sng" dirty="0">
              <a:solidFill>
                <a:srgbClr val="C00000"/>
              </a:solidFill>
              <a:ea typeface="Calibri"/>
              <a:cs typeface="Arial"/>
            </a:endParaRPr>
          </a:p>
          <a:p>
            <a:pPr algn="r" rtl="1">
              <a:lnSpc>
                <a:spcPct val="115000"/>
              </a:lnSpc>
              <a:spcAft>
                <a:spcPts val="1000"/>
              </a:spcAft>
            </a:pPr>
            <a:r>
              <a:rPr lang="ar-SA" sz="2400" b="1" dirty="0">
                <a:ea typeface="Calibri"/>
              </a:rPr>
              <a:t>هو الأسم الذي يطلق أحياناً على المياه المحيطة بقارة ابتاركتيكا “ القطب الجنوبي “ويتفاوت المحيط المتجمد الجنوبي من العرض من (1,100) كم بين طرف أمريكا الجنوبية وانتاركتيكا و(3.86) كم بعيداً عند طرف أفريقيا يتجمد السطح قرب انتاركتيكا في الشتاء، ويتكسر إلى ثلج متكتل في الصيف، وتنجرف جبال ثلجية مسطحة القمة بين (150-300م) إلى الشمال من الثلج المتكتل، ولهذا المحيط درجة حرارة (-2ْم) ثابتة تقريباً</a:t>
            </a:r>
            <a:r>
              <a:rPr lang="en-US" b="1" dirty="0">
                <a:ea typeface="Calibri"/>
                <a:cs typeface="Arial"/>
              </a:rPr>
              <a:t>.</a:t>
            </a:r>
            <a:endParaRPr lang="en-US" sz="1400" dirty="0">
              <a:ea typeface="Calibri"/>
              <a:cs typeface="Arial"/>
            </a:endParaRPr>
          </a:p>
        </p:txBody>
      </p:sp>
      <p:pic>
        <p:nvPicPr>
          <p:cNvPr id="5122" name="Picture 2" descr="5407a9cc79cc90aec879a160eaf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04800"/>
            <a:ext cx="3545811"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12393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885244"/>
            <a:ext cx="6934200" cy="3264483"/>
          </a:xfrm>
          <a:prstGeom prst="rect">
            <a:avLst/>
          </a:prstGeom>
        </p:spPr>
        <p:txBody>
          <a:bodyPr wrap="square">
            <a:spAutoFit/>
          </a:bodyPr>
          <a:lstStyle/>
          <a:p>
            <a:pPr algn="r" rtl="1">
              <a:lnSpc>
                <a:spcPct val="115000"/>
              </a:lnSpc>
              <a:spcAft>
                <a:spcPts val="1000"/>
              </a:spcAft>
            </a:pPr>
            <a:r>
              <a:rPr lang="ar-SA" sz="2800" b="1" i="1" u="sng" dirty="0">
                <a:solidFill>
                  <a:srgbClr val="C00000"/>
                </a:solidFill>
                <a:ea typeface="Calibri"/>
              </a:rPr>
              <a:t>خامساً : المحيط القطبي الشمالي</a:t>
            </a:r>
            <a:r>
              <a:rPr lang="en-US" sz="2800" b="1" i="1" u="sng" dirty="0">
                <a:solidFill>
                  <a:srgbClr val="C00000"/>
                </a:solidFill>
                <a:ea typeface="Calibri"/>
                <a:cs typeface="Arial"/>
              </a:rPr>
              <a:t>:</a:t>
            </a:r>
            <a:endParaRPr lang="en-US" sz="2000" i="1" u="sng" dirty="0">
              <a:solidFill>
                <a:srgbClr val="C00000"/>
              </a:solidFill>
              <a:ea typeface="Calibri"/>
              <a:cs typeface="Arial"/>
            </a:endParaRPr>
          </a:p>
          <a:p>
            <a:pPr algn="r" rtl="1">
              <a:lnSpc>
                <a:spcPct val="115000"/>
              </a:lnSpc>
              <a:spcAft>
                <a:spcPts val="1000"/>
              </a:spcAft>
            </a:pPr>
            <a:r>
              <a:rPr lang="ar-SA" sz="2400" b="1" dirty="0">
                <a:ea typeface="Calibri"/>
              </a:rPr>
              <a:t>هو أصغر المحيطات في العالم ويغطى نحو (9.500.000كم2)، ويقع المحيط القطبي الشمالي في شمال آسيا وأوروبا وأمريكا الشمالية، ويعتبره بعض الجغرافيين جزء من المحيط الأطلسي أكثر من كونه جسماً من الماء قائماً بذاته</a:t>
            </a:r>
            <a:r>
              <a:rPr lang="en-US" sz="2400" b="1" dirty="0">
                <a:ea typeface="Calibri"/>
                <a:cs typeface="Arial"/>
              </a:rPr>
              <a:t>.</a:t>
            </a:r>
            <a:br>
              <a:rPr lang="en-US" sz="2400" b="1" dirty="0">
                <a:ea typeface="Calibri"/>
                <a:cs typeface="Arial"/>
              </a:rPr>
            </a:br>
            <a:r>
              <a:rPr lang="ar-SA" sz="2400" b="1" dirty="0">
                <a:ea typeface="Calibri"/>
              </a:rPr>
              <a:t>ويقع القطب الشمالي بالقرب من مركز المحيط القطبي الشمالي، ويكسو الثلج مساحة شاسعة من المحيط على مدار السنة</a:t>
            </a:r>
            <a:r>
              <a:rPr lang="en-US" b="1" dirty="0">
                <a:ea typeface="Calibri"/>
                <a:cs typeface="Arial"/>
              </a:rPr>
              <a:t>.</a:t>
            </a:r>
            <a:endParaRPr lang="en-US" sz="1400" dirty="0">
              <a:ea typeface="Calibri"/>
              <a:cs typeface="Arial"/>
            </a:endParaRPr>
          </a:p>
        </p:txBody>
      </p:sp>
      <p:sp>
        <p:nvSpPr>
          <p:cNvPr id="3" name="AutoShape 2" descr="633e4b8569c0f4a99dae4467b0f_prev"/>
          <p:cNvSpPr>
            <a:spLocks noChangeAspect="1" noChangeArrowheads="1"/>
          </p:cNvSpPr>
          <p:nvPr/>
        </p:nvSpPr>
        <p:spPr bwMode="auto">
          <a:xfrm>
            <a:off x="8251825" y="-1592263"/>
            <a:ext cx="5334000" cy="3324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6148" name="Picture 4" descr="956dd5a7967596870444ec64775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 y="112765"/>
            <a:ext cx="4267200" cy="1868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0656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9544" y="-65314"/>
            <a:ext cx="7543800" cy="4171398"/>
          </a:xfrm>
          <a:prstGeom prst="rect">
            <a:avLst/>
          </a:prstGeom>
        </p:spPr>
        <p:txBody>
          <a:bodyPr wrap="square">
            <a:spAutoFit/>
          </a:bodyPr>
          <a:lstStyle/>
          <a:p>
            <a:pPr algn="r" rtl="1">
              <a:lnSpc>
                <a:spcPct val="115000"/>
              </a:lnSpc>
              <a:spcAft>
                <a:spcPts val="1000"/>
              </a:spcAft>
            </a:pPr>
            <a:r>
              <a:rPr lang="ar-SA" sz="3600" b="1" u="sng" dirty="0" smtClean="0">
                <a:solidFill>
                  <a:srgbClr val="C00000"/>
                </a:solidFill>
                <a:ea typeface="Calibri"/>
              </a:rPr>
              <a:t>البحار</a:t>
            </a:r>
            <a:endParaRPr lang="en-US" sz="2800" u="sng" dirty="0">
              <a:solidFill>
                <a:srgbClr val="C00000"/>
              </a:solidFill>
              <a:ea typeface="Calibri"/>
              <a:cs typeface="Arial"/>
            </a:endParaRPr>
          </a:p>
          <a:p>
            <a:pPr algn="r" rtl="1">
              <a:lnSpc>
                <a:spcPct val="115000"/>
              </a:lnSpc>
              <a:spcAft>
                <a:spcPts val="1000"/>
              </a:spcAft>
            </a:pPr>
            <a:r>
              <a:rPr lang="ar-SA" sz="3600" b="1" u="sng" dirty="0" smtClean="0">
                <a:solidFill>
                  <a:srgbClr val="C00000"/>
                </a:solidFill>
                <a:ea typeface="Calibri"/>
              </a:rPr>
              <a:t>ما </a:t>
            </a:r>
            <a:r>
              <a:rPr lang="ar-SA" sz="3600" b="1" u="sng" dirty="0">
                <a:solidFill>
                  <a:srgbClr val="C00000"/>
                </a:solidFill>
                <a:ea typeface="Calibri"/>
              </a:rPr>
              <a:t>هي البحار</a:t>
            </a:r>
            <a:r>
              <a:rPr lang="en-US" sz="3600" b="1" u="sng" dirty="0">
                <a:solidFill>
                  <a:srgbClr val="C00000"/>
                </a:solidFill>
                <a:ea typeface="Calibri"/>
                <a:cs typeface="Arial"/>
              </a:rPr>
              <a:t> </a:t>
            </a:r>
            <a:r>
              <a:rPr lang="en-US" sz="2400" b="1" dirty="0" smtClean="0">
                <a:ea typeface="Calibri"/>
                <a:cs typeface="Arial"/>
              </a:rPr>
              <a:t>:</a:t>
            </a:r>
            <a:endParaRPr lang="en-US" dirty="0">
              <a:ea typeface="Calibri"/>
              <a:cs typeface="Arial"/>
            </a:endParaRPr>
          </a:p>
          <a:p>
            <a:pPr algn="r" rtl="1">
              <a:lnSpc>
                <a:spcPct val="115000"/>
              </a:lnSpc>
              <a:spcAft>
                <a:spcPts val="1000"/>
              </a:spcAft>
            </a:pPr>
            <a:r>
              <a:rPr lang="ar-SA" sz="2400" b="1" dirty="0">
                <a:ea typeface="Calibri"/>
              </a:rPr>
              <a:t>البحار هي مساحات مائية أصغر من المحيطات وهي تمتد عادة في محاذات المحيطات الكبرى، ولكنها قد تكون شبه مغلقه مثل البحر الأبيض المتوسط، ومياه البحار أكثف ماءً من مياه البحيرات والأنهار من جراء الكميات الكبيرة من الملح التي توجد البحيرات والأنهار من جراء الكميات الكبيرة من الملح التي توجد بها. والبحار لها نفس أهمية المحيطات لأنها امتداد لها فالبحار أيضاً تعد مصادر هامة للغذاء والطاقة والمعادن ومنتجات اخرى</a:t>
            </a:r>
            <a:r>
              <a:rPr lang="en-US" b="1" dirty="0">
                <a:ea typeface="Calibri"/>
                <a:cs typeface="Arial"/>
              </a:rPr>
              <a:t>.</a:t>
            </a:r>
            <a:endParaRPr lang="en-US" sz="1400" dirty="0">
              <a:ea typeface="Calibri"/>
              <a:cs typeface="Arial"/>
            </a:endParaRPr>
          </a:p>
        </p:txBody>
      </p:sp>
      <p:pic>
        <p:nvPicPr>
          <p:cNvPr id="7170" name="Picture 2" descr="9afa461df8dc6889cf0e71779d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106083"/>
            <a:ext cx="5562600" cy="2523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4314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0857" y="914400"/>
            <a:ext cx="7086600" cy="3817455"/>
          </a:xfrm>
          <a:prstGeom prst="rect">
            <a:avLst/>
          </a:prstGeom>
        </p:spPr>
        <p:txBody>
          <a:bodyPr wrap="square">
            <a:spAutoFit/>
          </a:bodyPr>
          <a:lstStyle/>
          <a:p>
            <a:pPr algn="r" rtl="1">
              <a:lnSpc>
                <a:spcPct val="115000"/>
              </a:lnSpc>
              <a:spcAft>
                <a:spcPts val="1000"/>
              </a:spcAft>
            </a:pPr>
            <a:r>
              <a:rPr lang="ar-SA" sz="2800" b="1" i="1" u="sng" dirty="0" smtClean="0">
                <a:solidFill>
                  <a:srgbClr val="0070C0"/>
                </a:solidFill>
                <a:ea typeface="Calibri"/>
              </a:rPr>
              <a:t>بعض </a:t>
            </a:r>
            <a:r>
              <a:rPr lang="ar-SA" sz="2800" b="1" i="1" u="sng" dirty="0">
                <a:solidFill>
                  <a:srgbClr val="0070C0"/>
                </a:solidFill>
                <a:ea typeface="Calibri"/>
              </a:rPr>
              <a:t>أنواع البحار</a:t>
            </a:r>
            <a:r>
              <a:rPr lang="en-US" sz="2800" b="1" i="1" u="sng" dirty="0">
                <a:solidFill>
                  <a:srgbClr val="0070C0"/>
                </a:solidFill>
                <a:ea typeface="Calibri"/>
                <a:cs typeface="Arial"/>
              </a:rPr>
              <a:t> </a:t>
            </a:r>
            <a:r>
              <a:rPr lang="en-US" sz="2800" b="1" dirty="0">
                <a:ea typeface="Calibri"/>
                <a:cs typeface="Arial"/>
              </a:rPr>
              <a:t>:</a:t>
            </a:r>
            <a:endParaRPr lang="en-US" sz="2000" dirty="0">
              <a:ea typeface="Calibri"/>
              <a:cs typeface="Arial"/>
            </a:endParaRPr>
          </a:p>
          <a:p>
            <a:pPr algn="r" rtl="1">
              <a:lnSpc>
                <a:spcPct val="115000"/>
              </a:lnSpc>
              <a:spcAft>
                <a:spcPts val="1000"/>
              </a:spcAft>
            </a:pPr>
            <a:r>
              <a:rPr lang="en-US" sz="2800" b="1" u="sng" dirty="0">
                <a:solidFill>
                  <a:srgbClr val="C00000"/>
                </a:solidFill>
                <a:ea typeface="Calibri"/>
                <a:cs typeface="Arial"/>
              </a:rPr>
              <a:t>1. </a:t>
            </a:r>
            <a:r>
              <a:rPr lang="ar-SA" sz="2800" b="1" u="sng" dirty="0">
                <a:solidFill>
                  <a:srgbClr val="C00000"/>
                </a:solidFill>
                <a:ea typeface="Calibri"/>
              </a:rPr>
              <a:t>البحر الأبيض</a:t>
            </a:r>
            <a:r>
              <a:rPr lang="en-US" sz="2800" b="1" dirty="0">
                <a:ea typeface="Calibri"/>
                <a:cs typeface="Arial"/>
              </a:rPr>
              <a:t> :</a:t>
            </a:r>
            <a:endParaRPr lang="en-US" sz="2000" dirty="0">
              <a:ea typeface="Calibri"/>
              <a:cs typeface="Arial"/>
            </a:endParaRPr>
          </a:p>
          <a:p>
            <a:pPr algn="r" rtl="1">
              <a:lnSpc>
                <a:spcPct val="115000"/>
              </a:lnSpc>
              <a:spcAft>
                <a:spcPts val="1000"/>
              </a:spcAft>
            </a:pPr>
            <a:r>
              <a:rPr lang="ar-SA" sz="2800" b="1" dirty="0">
                <a:ea typeface="Calibri"/>
              </a:rPr>
              <a:t>هو ذراع للمحيط القطبي الشمالي يصل إلى داخل الأجزاء الشمالية الغربية من روسيا، وتصب أنهار أونيجا ودفينا وميزن في البحر الأبيض، ويغطي البحر بالثلج من سبتمبر (أيلول) إلى يونيو (حزيران)، ولكن الملاحة تكون كثيفة في الصيف</a:t>
            </a:r>
            <a:r>
              <a:rPr lang="en-US" sz="2800" b="1" dirty="0">
                <a:ea typeface="Calibri"/>
                <a:cs typeface="Arial"/>
              </a:rPr>
              <a:t>.</a:t>
            </a:r>
            <a:endParaRPr lang="en-US" sz="2000" dirty="0">
              <a:ea typeface="Calibri"/>
              <a:cs typeface="Arial"/>
            </a:endParaRPr>
          </a:p>
        </p:txBody>
      </p:sp>
      <p:pic>
        <p:nvPicPr>
          <p:cNvPr id="8194" name="Picture 2" descr="ad27a7f63c1c5c3022cfdcc5814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4648200"/>
            <a:ext cx="5334000" cy="1981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88997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
            <a:ext cx="7543800" cy="4078552"/>
          </a:xfrm>
          <a:prstGeom prst="rect">
            <a:avLst/>
          </a:prstGeom>
        </p:spPr>
        <p:txBody>
          <a:bodyPr wrap="square">
            <a:spAutoFit/>
          </a:bodyPr>
          <a:lstStyle/>
          <a:p>
            <a:pPr algn="r" rtl="1">
              <a:lnSpc>
                <a:spcPct val="115000"/>
              </a:lnSpc>
              <a:spcAft>
                <a:spcPts val="1000"/>
              </a:spcAft>
            </a:pPr>
            <a:r>
              <a:rPr lang="en-US" b="1" dirty="0">
                <a:ea typeface="Calibri"/>
                <a:cs typeface="Arial"/>
              </a:rPr>
              <a:t/>
            </a:r>
            <a:br>
              <a:rPr lang="en-US" b="1" dirty="0">
                <a:ea typeface="Calibri"/>
                <a:cs typeface="Arial"/>
              </a:rPr>
            </a:br>
            <a:r>
              <a:rPr lang="en-US" sz="2000" b="1" i="1" u="sng" dirty="0">
                <a:solidFill>
                  <a:srgbClr val="0070C0"/>
                </a:solidFill>
                <a:ea typeface="Calibri"/>
                <a:cs typeface="Arial"/>
              </a:rPr>
              <a:t>2-</a:t>
            </a:r>
            <a:r>
              <a:rPr lang="en-US" sz="3200" b="1" i="1" u="sng" dirty="0">
                <a:solidFill>
                  <a:srgbClr val="0070C0"/>
                </a:solidFill>
                <a:ea typeface="Calibri"/>
                <a:cs typeface="Arial"/>
              </a:rPr>
              <a:t> </a:t>
            </a:r>
            <a:r>
              <a:rPr lang="ar-SA" sz="3200" b="1" i="1" u="sng" dirty="0">
                <a:solidFill>
                  <a:srgbClr val="0070C0"/>
                </a:solidFill>
                <a:ea typeface="Calibri"/>
              </a:rPr>
              <a:t>البحر الأبيض المتوسط</a:t>
            </a:r>
            <a:r>
              <a:rPr lang="ar-SA" sz="2800" b="1" dirty="0">
                <a:ea typeface="Calibri"/>
              </a:rPr>
              <a:t>: </a:t>
            </a:r>
            <a:endParaRPr lang="en-US" sz="2000" dirty="0">
              <a:ea typeface="Calibri"/>
              <a:cs typeface="Arial"/>
            </a:endParaRPr>
          </a:p>
          <a:p>
            <a:pPr algn="r" rtl="1">
              <a:lnSpc>
                <a:spcPct val="115000"/>
              </a:lnSpc>
              <a:spcAft>
                <a:spcPts val="1000"/>
              </a:spcAft>
            </a:pPr>
            <a:r>
              <a:rPr lang="ar-SA" sz="2800" b="1" dirty="0">
                <a:ea typeface="Calibri"/>
              </a:rPr>
              <a:t>هو أحد الطرق البحرية التجارية الرئيسية في العالم منذ أقدم العصور، فكثير من الحضارات المبكرة التي تضمنت حضارات مصر واليونان وفينيقياً وروما قد تطورت على امتداد شواطئه</a:t>
            </a:r>
            <a:r>
              <a:rPr lang="en-US" sz="2800" b="1" dirty="0">
                <a:ea typeface="Calibri"/>
                <a:cs typeface="Arial"/>
              </a:rPr>
              <a:t>.</a:t>
            </a:r>
            <a:br>
              <a:rPr lang="en-US" sz="2800" b="1" dirty="0">
                <a:ea typeface="Calibri"/>
                <a:cs typeface="Arial"/>
              </a:rPr>
            </a:br>
            <a:r>
              <a:rPr lang="ar-SA" sz="2800" b="1" dirty="0">
                <a:ea typeface="Calibri"/>
              </a:rPr>
              <a:t>تأتي تسمية هذا البحر من كونه يقع وسط الأرض، فالأرض تحيط تقريباً بالبحر المتوسط، </a:t>
            </a:r>
            <a:r>
              <a:rPr lang="ar-SA" sz="2800" b="1" dirty="0" smtClean="0">
                <a:ea typeface="Calibri"/>
              </a:rPr>
              <a:t>تبلغ </a:t>
            </a:r>
            <a:r>
              <a:rPr lang="ar-SA" sz="2800" b="1" dirty="0">
                <a:ea typeface="Calibri"/>
              </a:rPr>
              <a:t>مساحة البحر المتوسط حوالي (2.510.000كم2</a:t>
            </a:r>
            <a:r>
              <a:rPr lang="ar-IQ" sz="2800" b="1" dirty="0">
                <a:ea typeface="Calibri"/>
              </a:rPr>
              <a:t>)</a:t>
            </a:r>
            <a:r>
              <a:rPr lang="en-US" sz="2800" b="1" dirty="0">
                <a:ea typeface="Calibri"/>
                <a:cs typeface="Arial"/>
              </a:rPr>
              <a:t>.</a:t>
            </a:r>
            <a:endParaRPr lang="en-US" sz="2000" dirty="0">
              <a:ea typeface="Calibri"/>
              <a:cs typeface="Arial"/>
            </a:endParaRPr>
          </a:p>
        </p:txBody>
      </p:sp>
      <p:pic>
        <p:nvPicPr>
          <p:cNvPr id="9218" name="Picture 2" descr="9380f8733e857ef2dc9bbc89f5d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267200"/>
            <a:ext cx="4114800" cy="2409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8416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4143" y="152400"/>
            <a:ext cx="7467600" cy="4538678"/>
          </a:xfrm>
          <a:prstGeom prst="rect">
            <a:avLst/>
          </a:prstGeom>
        </p:spPr>
        <p:txBody>
          <a:bodyPr wrap="square">
            <a:spAutoFit/>
          </a:bodyPr>
          <a:lstStyle/>
          <a:p>
            <a:pPr algn="r" rtl="1">
              <a:lnSpc>
                <a:spcPct val="115000"/>
              </a:lnSpc>
              <a:spcAft>
                <a:spcPts val="1000"/>
              </a:spcAft>
            </a:pPr>
            <a:r>
              <a:rPr lang="en-US" sz="2800" b="1" i="1" u="sng" dirty="0" smtClean="0">
                <a:solidFill>
                  <a:srgbClr val="FF0000"/>
                </a:solidFill>
                <a:ea typeface="Calibri"/>
                <a:cs typeface="Arial"/>
              </a:rPr>
              <a:t>3</a:t>
            </a:r>
            <a:r>
              <a:rPr lang="ar-IQ" sz="2800" b="1" i="1" u="sng" dirty="0" smtClean="0">
                <a:solidFill>
                  <a:srgbClr val="FF0000"/>
                </a:solidFill>
                <a:ea typeface="Calibri"/>
                <a:cs typeface="Arial"/>
              </a:rPr>
              <a:t>-</a:t>
            </a:r>
            <a:r>
              <a:rPr lang="ar-SA" sz="2800" b="1" i="1" u="sng" dirty="0" smtClean="0">
                <a:solidFill>
                  <a:srgbClr val="FF0000"/>
                </a:solidFill>
                <a:ea typeface="Calibri"/>
              </a:rPr>
              <a:t>البحر </a:t>
            </a:r>
            <a:r>
              <a:rPr lang="ar-SA" sz="2800" b="1" i="1" u="sng" dirty="0">
                <a:solidFill>
                  <a:srgbClr val="FF0000"/>
                </a:solidFill>
                <a:ea typeface="Calibri"/>
              </a:rPr>
              <a:t>الأحمر</a:t>
            </a:r>
            <a:r>
              <a:rPr lang="en-US" sz="2800" b="1" i="1" u="sng" dirty="0">
                <a:solidFill>
                  <a:srgbClr val="FF0000"/>
                </a:solidFill>
                <a:ea typeface="Calibri"/>
                <a:cs typeface="Arial"/>
              </a:rPr>
              <a:t> :</a:t>
            </a:r>
            <a:endParaRPr lang="en-US" sz="2000" i="1" u="sng" dirty="0">
              <a:solidFill>
                <a:srgbClr val="FF0000"/>
              </a:solidFill>
              <a:ea typeface="Calibri"/>
              <a:cs typeface="Arial"/>
            </a:endParaRPr>
          </a:p>
          <a:p>
            <a:pPr algn="r" rtl="1">
              <a:lnSpc>
                <a:spcPct val="115000"/>
              </a:lnSpc>
              <a:spcAft>
                <a:spcPts val="1000"/>
              </a:spcAft>
            </a:pPr>
            <a:r>
              <a:rPr lang="ar-SA" sz="2400" b="1" dirty="0">
                <a:ea typeface="Calibri"/>
              </a:rPr>
              <a:t>ذراع ضيق وطويل للمحيط الهندي، يفصل شبه الجزيرة العربية عن الشمال الشرقي الأفريقي، وهو يعد من أكثر الممرات المائية ازدحاماً في العالم، حيث تمر به أغلب التجارة بين أوروبا وآسيا، ويتصل البحر الأحمر بالبحر الأبيض المتوسط عن طريق قناة السويس</a:t>
            </a:r>
            <a:r>
              <a:rPr lang="en-US" sz="2400" b="1" dirty="0">
                <a:ea typeface="Calibri"/>
                <a:cs typeface="Arial"/>
              </a:rPr>
              <a:t>.</a:t>
            </a:r>
            <a:br>
              <a:rPr lang="en-US" sz="2400" b="1" dirty="0">
                <a:ea typeface="Calibri"/>
                <a:cs typeface="Arial"/>
              </a:rPr>
            </a:br>
            <a:r>
              <a:rPr lang="ar-SA" sz="2400" b="1" dirty="0">
                <a:ea typeface="Calibri"/>
              </a:rPr>
              <a:t>تبلغ مساحة البحر الأحمر قرابة ( 456.000كم2)، ويبلغ عرضه نحو (350كم) في أوسع نقطة له ومتوسط عمقه (538م</a:t>
            </a:r>
            <a:r>
              <a:rPr lang="en-US" sz="2400" b="1" dirty="0">
                <a:ea typeface="Calibri"/>
                <a:cs typeface="Arial"/>
              </a:rPr>
              <a:t>(.</a:t>
            </a:r>
            <a:r>
              <a:rPr lang="ar-SA" sz="2400" b="1" dirty="0">
                <a:ea typeface="Calibri"/>
              </a:rPr>
              <a:t>وفي البحر الأحمر، تصل درجة حرارة الماء على السطح نحو (29ْم) في الصيف، ومياهه من أكثر مياه العالم ملوحة. ومن الشائع أن البحر الأحمر قد سمي بهذا الأسم بسبب نوع من الطحالب يكون زبداً بنياً يميل إلى الحمرة خلال فترة الصيف</a:t>
            </a:r>
            <a:r>
              <a:rPr lang="en-US" sz="2400" b="1" dirty="0">
                <a:ea typeface="Calibri"/>
                <a:cs typeface="Arial"/>
              </a:rPr>
              <a:t>.</a:t>
            </a:r>
            <a:endParaRPr lang="en-US" dirty="0">
              <a:ea typeface="Calibri"/>
              <a:cs typeface="Arial"/>
            </a:endParaRPr>
          </a:p>
        </p:txBody>
      </p:sp>
      <p:pic>
        <p:nvPicPr>
          <p:cNvPr id="10242" name="Picture 2" descr="2b00aca7305f8895ebc05458324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4691077"/>
            <a:ext cx="5562600" cy="1938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7711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6971" y="685800"/>
            <a:ext cx="7239000" cy="2870529"/>
          </a:xfrm>
          <a:prstGeom prst="rect">
            <a:avLst/>
          </a:prstGeom>
        </p:spPr>
        <p:txBody>
          <a:bodyPr wrap="square">
            <a:spAutoFit/>
          </a:bodyPr>
          <a:lstStyle/>
          <a:p>
            <a:pPr algn="r" rtl="1">
              <a:lnSpc>
                <a:spcPct val="115000"/>
              </a:lnSpc>
              <a:spcAft>
                <a:spcPts val="1000"/>
              </a:spcAft>
            </a:pPr>
            <a:r>
              <a:rPr lang="ar-SA" sz="2800" b="1" i="1" u="sng" dirty="0">
                <a:solidFill>
                  <a:srgbClr val="FF0000"/>
                </a:solidFill>
                <a:ea typeface="Calibri"/>
              </a:rPr>
              <a:t>البحار والمحيطات</a:t>
            </a:r>
            <a:endParaRPr lang="en-US" sz="2800" i="1" u="sng" dirty="0">
              <a:solidFill>
                <a:srgbClr val="FF0000"/>
              </a:solidFill>
              <a:ea typeface="Calibri"/>
              <a:cs typeface="Arial"/>
            </a:endParaRPr>
          </a:p>
          <a:p>
            <a:pPr algn="r"/>
            <a:r>
              <a:rPr lang="ar-SA" sz="2800" b="1" i="1" dirty="0" smtClean="0">
                <a:solidFill>
                  <a:schemeClr val="tx2">
                    <a:lumMod val="60000"/>
                    <a:lumOff val="40000"/>
                  </a:schemeClr>
                </a:solidFill>
                <a:ea typeface="Calibri"/>
              </a:rPr>
              <a:t>المحيطات</a:t>
            </a:r>
            <a:r>
              <a:rPr lang="ar-SA" sz="2800" b="1" dirty="0" smtClean="0">
                <a:ea typeface="Calibri"/>
              </a:rPr>
              <a:t> </a:t>
            </a:r>
            <a:r>
              <a:rPr lang="ar-SA" sz="2800" b="1" dirty="0">
                <a:ea typeface="Calibri"/>
              </a:rPr>
              <a:t>: المحيط جسم مائي عظيم ويغطي أكثر من 70% من سطح الأرض ويحتوي المحيط على 97% من جميع المياه الموجودة على الأرض، وأوجد الله تعالى المحيطات ليمدنا بأشياء كثيرة وما زال علماء المحيطات يدرسون ويكتشفون أسرار المحيطات ومعالمه العجيبة</a:t>
            </a:r>
            <a:endParaRPr lang="ar-IQ" sz="2800" dirty="0"/>
          </a:p>
        </p:txBody>
      </p:sp>
      <p:pic>
        <p:nvPicPr>
          <p:cNvPr id="1026" name="Picture 2" descr="1dfb90c1198b66cc969c6493240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5200" y="3574472"/>
            <a:ext cx="5334000" cy="299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1982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5829" y="228600"/>
            <a:ext cx="7543800" cy="3301417"/>
          </a:xfrm>
          <a:prstGeom prst="rect">
            <a:avLst/>
          </a:prstGeom>
        </p:spPr>
        <p:txBody>
          <a:bodyPr wrap="square">
            <a:spAutoFit/>
          </a:bodyPr>
          <a:lstStyle/>
          <a:p>
            <a:pPr algn="r" rtl="1">
              <a:lnSpc>
                <a:spcPct val="115000"/>
              </a:lnSpc>
              <a:spcAft>
                <a:spcPts val="1000"/>
              </a:spcAft>
            </a:pPr>
            <a:r>
              <a:rPr lang="en-US" sz="2800" b="1" i="1" u="sng" dirty="0" smtClean="0">
                <a:ea typeface="Calibri"/>
                <a:cs typeface="Arial"/>
              </a:rPr>
              <a:t>3</a:t>
            </a:r>
            <a:r>
              <a:rPr lang="ar-IQ" sz="2800" b="1" i="1" u="sng" dirty="0" smtClean="0">
                <a:ea typeface="Calibri"/>
                <a:cs typeface="Arial"/>
              </a:rPr>
              <a:t>-</a:t>
            </a:r>
            <a:r>
              <a:rPr lang="en-US" sz="2800" b="1" i="1" u="sng" dirty="0" smtClean="0">
                <a:ea typeface="Calibri"/>
                <a:cs typeface="Arial"/>
              </a:rPr>
              <a:t> </a:t>
            </a:r>
            <a:r>
              <a:rPr lang="ar-SA" sz="2800" b="1" i="1" u="sng" dirty="0">
                <a:ea typeface="Calibri"/>
              </a:rPr>
              <a:t>البحر الأسود</a:t>
            </a:r>
            <a:r>
              <a:rPr lang="en-US" sz="2800" b="1" i="1" u="sng" dirty="0">
                <a:ea typeface="Calibri"/>
                <a:cs typeface="Arial"/>
              </a:rPr>
              <a:t>:</a:t>
            </a:r>
            <a:endParaRPr lang="en-US" sz="2000" i="1" u="sng" dirty="0">
              <a:ea typeface="Calibri"/>
              <a:cs typeface="Arial"/>
            </a:endParaRPr>
          </a:p>
          <a:p>
            <a:pPr algn="r"/>
            <a:r>
              <a:rPr lang="ar-SA" sz="2400" b="1" dirty="0">
                <a:ea typeface="Calibri"/>
              </a:rPr>
              <a:t>هو بحر داخلي كبير </a:t>
            </a:r>
            <a:r>
              <a:rPr lang="ar-SA" sz="2400" b="1" dirty="0" smtClean="0">
                <a:ea typeface="Calibri"/>
              </a:rPr>
              <a:t>ي</a:t>
            </a:r>
            <a:r>
              <a:rPr lang="ar-IQ" sz="2400" b="1" dirty="0">
                <a:ea typeface="Calibri"/>
              </a:rPr>
              <a:t>ح</a:t>
            </a:r>
            <a:r>
              <a:rPr lang="ar-SA" sz="2400" b="1" dirty="0" smtClean="0">
                <a:ea typeface="Calibri"/>
              </a:rPr>
              <a:t>تل </a:t>
            </a:r>
            <a:r>
              <a:rPr lang="ar-SA" sz="2400" b="1" dirty="0">
                <a:ea typeface="Calibri"/>
              </a:rPr>
              <a:t>حدوداً لكل من أوكرانيا وروسيا وجورجيا ورومانيا وبلغاريا وتركيا، ويربطه بالبحر الأبيض المتوسط مضيق البوسفور وبحر مرمرة ومضيق الدردنيل</a:t>
            </a:r>
            <a:r>
              <a:rPr lang="en-US" sz="2400" b="1" dirty="0">
                <a:ea typeface="Calibri"/>
                <a:cs typeface="Arial"/>
              </a:rPr>
              <a:t>.</a:t>
            </a:r>
            <a:br>
              <a:rPr lang="en-US" sz="2400" b="1" dirty="0">
                <a:ea typeface="Calibri"/>
                <a:cs typeface="Arial"/>
              </a:rPr>
            </a:br>
            <a:r>
              <a:rPr lang="ar-SA" sz="2400" b="1" dirty="0">
                <a:ea typeface="Calibri"/>
              </a:rPr>
              <a:t>ومن أسباب تسمية الحالية أن </a:t>
            </a:r>
            <a:r>
              <a:rPr lang="ar-SA" sz="2400" b="1" dirty="0" smtClean="0">
                <a:ea typeface="Calibri"/>
              </a:rPr>
              <a:t>ال</a:t>
            </a:r>
            <a:r>
              <a:rPr lang="ar-IQ" sz="2400" b="1" dirty="0">
                <a:ea typeface="Calibri"/>
              </a:rPr>
              <a:t>ض</a:t>
            </a:r>
            <a:r>
              <a:rPr lang="ar-SA" sz="2400" b="1" dirty="0" smtClean="0">
                <a:ea typeface="Calibri"/>
              </a:rPr>
              <a:t>باب </a:t>
            </a:r>
            <a:r>
              <a:rPr lang="ar-SA" sz="2400" b="1" dirty="0">
                <a:ea typeface="Calibri"/>
              </a:rPr>
              <a:t>الكثيف يجعل مياه البحر الأسود تبدو مظلمة في فصل الشتاء، ويحتمل أن يكون السبب الآخر لتسميته هو أن العواصف الفجائية تتكون في فترات قصيرة على مياهه</a:t>
            </a:r>
            <a:r>
              <a:rPr lang="en-US" sz="2400" b="1" dirty="0">
                <a:ea typeface="Calibri"/>
                <a:cs typeface="Arial"/>
              </a:rPr>
              <a:t>.</a:t>
            </a:r>
            <a:r>
              <a:rPr lang="ar-SA" sz="2400" b="1" dirty="0">
                <a:ea typeface="Calibri"/>
              </a:rPr>
              <a:t>يغطي البحر الأسود حوالي (450.000كم2)، ويبلغ أعمق موقع فيه حوالي (2.200كم</a:t>
            </a:r>
            <a:r>
              <a:rPr lang="ar-SA" sz="2400" b="1" dirty="0" smtClean="0">
                <a:ea typeface="Calibri"/>
              </a:rPr>
              <a:t>)</a:t>
            </a:r>
            <a:endParaRPr lang="ar-IQ" sz="2400" dirty="0"/>
          </a:p>
        </p:txBody>
      </p:sp>
      <p:sp>
        <p:nvSpPr>
          <p:cNvPr id="3" name="AutoShape 2" descr="633e4b8569c0f4a99dae4467b0f_prev"/>
          <p:cNvSpPr>
            <a:spLocks noChangeAspect="1" noChangeArrowheads="1"/>
          </p:cNvSpPr>
          <p:nvPr/>
        </p:nvSpPr>
        <p:spPr bwMode="auto">
          <a:xfrm>
            <a:off x="8251825" y="-1592263"/>
            <a:ext cx="5334000" cy="3324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4" name="AutoShape 4" descr="633e4b8569c0f4a99dae4467b0f_prev"/>
          <p:cNvSpPr>
            <a:spLocks noChangeAspect="1" noChangeArrowheads="1"/>
          </p:cNvSpPr>
          <p:nvPr/>
        </p:nvSpPr>
        <p:spPr bwMode="auto">
          <a:xfrm>
            <a:off x="8404225" y="-1439863"/>
            <a:ext cx="5334000" cy="3324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10" name="AutoShape 16" descr="633e4b8569c0f4a99dae4467b0f_prev"/>
          <p:cNvSpPr>
            <a:spLocks noChangeAspect="1" noChangeArrowheads="1"/>
          </p:cNvSpPr>
          <p:nvPr/>
        </p:nvSpPr>
        <p:spPr bwMode="auto">
          <a:xfrm>
            <a:off x="8556625" y="-1287463"/>
            <a:ext cx="5334000" cy="33242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11" name="Picture 10" descr="633e4b8569c0f4a99dae4467b0f_prev"/>
          <p:cNvPicPr/>
          <p:nvPr/>
        </p:nvPicPr>
        <p:blipFill>
          <a:blip r:embed="rId2">
            <a:extLst>
              <a:ext uri="{28A0092B-C50C-407E-A947-70E740481C1C}">
                <a14:useLocalDpi xmlns:a14="http://schemas.microsoft.com/office/drawing/2010/main" val="0"/>
              </a:ext>
            </a:extLst>
          </a:blip>
          <a:srcRect/>
          <a:stretch>
            <a:fillRect/>
          </a:stretch>
        </p:blipFill>
        <p:spPr bwMode="auto">
          <a:xfrm>
            <a:off x="2315029" y="3581400"/>
            <a:ext cx="5105400" cy="3124200"/>
          </a:xfrm>
          <a:prstGeom prst="rect">
            <a:avLst/>
          </a:prstGeom>
          <a:noFill/>
          <a:ln>
            <a:noFill/>
          </a:ln>
        </p:spPr>
      </p:pic>
    </p:spTree>
    <p:extLst>
      <p:ext uri="{BB962C8B-B14F-4D97-AF65-F5344CB8AC3E}">
        <p14:creationId xmlns:p14="http://schemas.microsoft.com/office/powerpoint/2010/main" val="17583030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6514" y="252407"/>
            <a:ext cx="7696200" cy="3406061"/>
          </a:xfrm>
          <a:prstGeom prst="rect">
            <a:avLst/>
          </a:prstGeom>
        </p:spPr>
        <p:txBody>
          <a:bodyPr wrap="square">
            <a:spAutoFit/>
          </a:bodyPr>
          <a:lstStyle/>
          <a:p>
            <a:pPr algn="r" rtl="1">
              <a:lnSpc>
                <a:spcPct val="115000"/>
              </a:lnSpc>
              <a:spcAft>
                <a:spcPts val="1000"/>
              </a:spcAft>
            </a:pPr>
            <a:r>
              <a:rPr lang="en-US" sz="3600" b="1" i="1" u="sng" dirty="0" smtClean="0">
                <a:solidFill>
                  <a:srgbClr val="FFC000"/>
                </a:solidFill>
                <a:ea typeface="Calibri"/>
                <a:cs typeface="Arial"/>
              </a:rPr>
              <a:t>4</a:t>
            </a:r>
            <a:r>
              <a:rPr lang="ar-IQ" sz="3600" b="1" i="1" u="sng" dirty="0" smtClean="0">
                <a:solidFill>
                  <a:srgbClr val="FFC000"/>
                </a:solidFill>
                <a:ea typeface="Calibri"/>
                <a:cs typeface="Arial"/>
              </a:rPr>
              <a:t>-</a:t>
            </a:r>
            <a:r>
              <a:rPr lang="ar-SA" sz="3600" b="1" i="1" u="sng" dirty="0" smtClean="0">
                <a:solidFill>
                  <a:srgbClr val="FFC000"/>
                </a:solidFill>
                <a:ea typeface="Calibri"/>
              </a:rPr>
              <a:t>البحر </a:t>
            </a:r>
            <a:r>
              <a:rPr lang="ar-SA" sz="3600" b="1" i="1" u="sng" dirty="0">
                <a:solidFill>
                  <a:srgbClr val="FFC000"/>
                </a:solidFill>
                <a:ea typeface="Calibri"/>
              </a:rPr>
              <a:t>الأصفر</a:t>
            </a:r>
            <a:r>
              <a:rPr lang="en-US" sz="3600" b="1" i="1" u="sng" dirty="0">
                <a:solidFill>
                  <a:srgbClr val="FFC000"/>
                </a:solidFill>
                <a:ea typeface="Calibri"/>
                <a:cs typeface="Arial"/>
              </a:rPr>
              <a:t>:</a:t>
            </a:r>
            <a:endParaRPr lang="en-US" sz="2800" i="1" u="sng" dirty="0">
              <a:solidFill>
                <a:srgbClr val="FFC000"/>
              </a:solidFill>
              <a:ea typeface="Calibri"/>
              <a:cs typeface="Arial"/>
            </a:endParaRPr>
          </a:p>
          <a:p>
            <a:pPr algn="r" rtl="1">
              <a:lnSpc>
                <a:spcPct val="115000"/>
              </a:lnSpc>
              <a:spcAft>
                <a:spcPts val="1000"/>
              </a:spcAft>
            </a:pPr>
            <a:r>
              <a:rPr lang="ar-IQ" b="1" dirty="0" smtClean="0">
                <a:ea typeface="Calibri"/>
                <a:cs typeface="Arial"/>
              </a:rPr>
              <a:t>-</a:t>
            </a:r>
            <a:r>
              <a:rPr lang="ar-SA" sz="2400" b="1" dirty="0" smtClean="0">
                <a:ea typeface="Calibri"/>
              </a:rPr>
              <a:t>لسان </a:t>
            </a:r>
            <a:r>
              <a:rPr lang="ar-SA" sz="2400" b="1" dirty="0">
                <a:ea typeface="Calibri"/>
              </a:rPr>
              <a:t>بحري يمتد إلى الداخل من المحيط الهادي لمسافة حوالي (640كم)، بين الساحل الشرقي للصين وكوريا. ولقد أطلق الصينيون على المنطقة الممتدة على طول الشواطئ من المحيط والتي يميل لون مياهها إلى اللون الأصفر، اسم البحر الأصفر وقد اكتسب البحر اسمه من رواسب الأرض الصفراء التي يجلبها له نهر هوانج. ويبلغ أقصى عمق بالبحر نحو(91م)، </a:t>
            </a:r>
            <a:r>
              <a:rPr lang="ar-SA" sz="2400" b="1" dirty="0" smtClean="0">
                <a:ea typeface="Calibri"/>
              </a:rPr>
              <a:t>وي</a:t>
            </a:r>
            <a:r>
              <a:rPr lang="ar-IQ" sz="2400" b="1" dirty="0" smtClean="0">
                <a:ea typeface="Calibri"/>
              </a:rPr>
              <a:t>غ</a:t>
            </a:r>
            <a:r>
              <a:rPr lang="ar-SA" sz="2400" b="1" dirty="0" err="1" smtClean="0">
                <a:ea typeface="Calibri"/>
              </a:rPr>
              <a:t>طى</a:t>
            </a:r>
            <a:r>
              <a:rPr lang="ar-SA" sz="2400" b="1" dirty="0" smtClean="0">
                <a:ea typeface="Calibri"/>
              </a:rPr>
              <a:t> </a:t>
            </a:r>
            <a:r>
              <a:rPr lang="ar-SA" sz="2400" b="1" dirty="0">
                <a:ea typeface="Calibri"/>
              </a:rPr>
              <a:t>مساحة (1.243.194كم2</a:t>
            </a:r>
            <a:r>
              <a:rPr lang="ar-IQ" b="1" dirty="0">
                <a:ea typeface="Calibri"/>
              </a:rPr>
              <a:t>)</a:t>
            </a:r>
            <a:r>
              <a:rPr lang="en-US" b="1" dirty="0">
                <a:ea typeface="Calibri"/>
                <a:cs typeface="Arial"/>
              </a:rPr>
              <a:t>.</a:t>
            </a:r>
            <a:endParaRPr lang="en-US" sz="1400" dirty="0">
              <a:ea typeface="Calibri"/>
              <a:cs typeface="Arial"/>
            </a:endParaRPr>
          </a:p>
        </p:txBody>
      </p:sp>
      <p:pic>
        <p:nvPicPr>
          <p:cNvPr id="3" name="Picture 2" descr="bb61bc4faa8eaa1f504dc9e16e0_prev"/>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658468"/>
            <a:ext cx="6019800" cy="2894732"/>
          </a:xfrm>
          <a:prstGeom prst="rect">
            <a:avLst/>
          </a:prstGeom>
          <a:noFill/>
          <a:ln>
            <a:noFill/>
          </a:ln>
        </p:spPr>
      </p:pic>
    </p:spTree>
    <p:extLst>
      <p:ext uri="{BB962C8B-B14F-4D97-AF65-F5344CB8AC3E}">
        <p14:creationId xmlns:p14="http://schemas.microsoft.com/office/powerpoint/2010/main" val="379685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381000"/>
            <a:ext cx="6553200" cy="2369880"/>
          </a:xfrm>
          <a:prstGeom prst="rect">
            <a:avLst/>
          </a:prstGeom>
        </p:spPr>
        <p:txBody>
          <a:bodyPr wrap="square">
            <a:spAutoFit/>
          </a:bodyPr>
          <a:lstStyle/>
          <a:p>
            <a:pPr algn="r"/>
            <a:r>
              <a:rPr lang="en-US" sz="3200" b="1" i="1" u="sng" dirty="0">
                <a:solidFill>
                  <a:srgbClr val="00B050"/>
                </a:solidFill>
                <a:ea typeface="Calibri"/>
              </a:rPr>
              <a:t> </a:t>
            </a:r>
            <a:r>
              <a:rPr lang="en-US" sz="3200" b="1" i="1" u="sng" dirty="0" smtClean="0">
                <a:solidFill>
                  <a:srgbClr val="00B050"/>
                </a:solidFill>
                <a:ea typeface="Calibri"/>
              </a:rPr>
              <a:t> </a:t>
            </a:r>
            <a:r>
              <a:rPr lang="ar-SA" sz="3200" b="1" i="1" u="sng" dirty="0" smtClean="0">
                <a:solidFill>
                  <a:srgbClr val="00B050"/>
                </a:solidFill>
                <a:ea typeface="Calibri"/>
              </a:rPr>
              <a:t>البحر الايرلندي</a:t>
            </a:r>
            <a:r>
              <a:rPr lang="en-US" sz="3600" b="1" dirty="0" smtClean="0">
                <a:solidFill>
                  <a:srgbClr val="00B050"/>
                </a:solidFill>
                <a:ea typeface="Calibri"/>
                <a:cs typeface="Arial"/>
              </a:rPr>
              <a:t>-6</a:t>
            </a:r>
            <a:r>
              <a:rPr lang="en-US" b="1" dirty="0" smtClean="0">
                <a:solidFill>
                  <a:srgbClr val="00B050"/>
                </a:solidFill>
                <a:ea typeface="Calibri"/>
                <a:cs typeface="Arial"/>
              </a:rPr>
              <a:t/>
            </a:r>
            <a:br>
              <a:rPr lang="en-US" b="1" dirty="0" smtClean="0">
                <a:solidFill>
                  <a:srgbClr val="00B050"/>
                </a:solidFill>
                <a:ea typeface="Calibri"/>
                <a:cs typeface="Arial"/>
              </a:rPr>
            </a:br>
            <a:r>
              <a:rPr lang="ar-SA" sz="2800" b="1" dirty="0" smtClean="0">
                <a:ea typeface="Calibri"/>
              </a:rPr>
              <a:t>بحر </a:t>
            </a:r>
            <a:r>
              <a:rPr lang="ar-SA" sz="2800" b="1" dirty="0">
                <a:ea typeface="Calibri"/>
              </a:rPr>
              <a:t>صغير يفصل ايرلندا عن انجلترا واسكتلندا، ويتصل بالمحيط الأطلسي عبر قنال سانت جورج في الجنوب والقنال الشمالي في الشمال. ويبلغ طول </a:t>
            </a:r>
            <a:r>
              <a:rPr lang="ar-IQ" sz="2800" b="1" dirty="0" smtClean="0">
                <a:ea typeface="Calibri"/>
              </a:rPr>
              <a:t>البحر360كم </a:t>
            </a:r>
            <a:r>
              <a:rPr lang="ar-SA" sz="2800" b="1" dirty="0" smtClean="0">
                <a:ea typeface="Calibri"/>
              </a:rPr>
              <a:t>وعرضه </a:t>
            </a:r>
            <a:r>
              <a:rPr lang="ar-SA" sz="2800" b="1" dirty="0">
                <a:ea typeface="Calibri"/>
              </a:rPr>
              <a:t>(225كم)، وتقع جزيرة مان في هذا البحر</a:t>
            </a:r>
            <a:endParaRPr lang="ar-IQ" sz="2800" dirty="0"/>
          </a:p>
        </p:txBody>
      </p:sp>
      <p:pic>
        <p:nvPicPr>
          <p:cNvPr id="3" name="Picture 2" descr="ee0feb4d3339625cc75727933ce_prev"/>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895600"/>
            <a:ext cx="5181599" cy="2946400"/>
          </a:xfrm>
          <a:prstGeom prst="rect">
            <a:avLst/>
          </a:prstGeom>
          <a:noFill/>
          <a:ln>
            <a:noFill/>
          </a:ln>
        </p:spPr>
      </p:pic>
    </p:spTree>
    <p:extLst>
      <p:ext uri="{BB962C8B-B14F-4D97-AF65-F5344CB8AC3E}">
        <p14:creationId xmlns:p14="http://schemas.microsoft.com/office/powerpoint/2010/main" val="837159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304800"/>
            <a:ext cx="6400800" cy="3002873"/>
          </a:xfrm>
          <a:prstGeom prst="rect">
            <a:avLst/>
          </a:prstGeom>
        </p:spPr>
        <p:txBody>
          <a:bodyPr wrap="square">
            <a:spAutoFit/>
          </a:bodyPr>
          <a:lstStyle/>
          <a:p>
            <a:pPr algn="r" rtl="1">
              <a:lnSpc>
                <a:spcPct val="115000"/>
              </a:lnSpc>
              <a:spcAft>
                <a:spcPts val="1000"/>
              </a:spcAft>
            </a:pPr>
            <a:r>
              <a:rPr lang="en-US" sz="3200" b="1" i="1" u="sng" dirty="0" smtClean="0">
                <a:solidFill>
                  <a:srgbClr val="002060"/>
                </a:solidFill>
                <a:ea typeface="Calibri"/>
                <a:cs typeface="Arial"/>
              </a:rPr>
              <a:t>7</a:t>
            </a:r>
            <a:r>
              <a:rPr lang="ar-IQ" sz="3200" b="1" i="1" u="sng" dirty="0" smtClean="0">
                <a:solidFill>
                  <a:srgbClr val="002060"/>
                </a:solidFill>
                <a:ea typeface="Calibri"/>
                <a:cs typeface="Arial"/>
              </a:rPr>
              <a:t>-</a:t>
            </a:r>
            <a:r>
              <a:rPr lang="ar-SA" sz="3200" b="1" i="1" u="sng" dirty="0" smtClean="0">
                <a:solidFill>
                  <a:srgbClr val="002060"/>
                </a:solidFill>
                <a:ea typeface="Calibri"/>
              </a:rPr>
              <a:t>البحر </a:t>
            </a:r>
            <a:r>
              <a:rPr lang="ar-SA" sz="3200" b="1" i="1" u="sng" dirty="0">
                <a:solidFill>
                  <a:srgbClr val="002060"/>
                </a:solidFill>
                <a:ea typeface="Calibri"/>
              </a:rPr>
              <a:t>الأيوني</a:t>
            </a:r>
            <a:r>
              <a:rPr lang="en-US" sz="3200" b="1" i="1" u="sng" dirty="0">
                <a:solidFill>
                  <a:srgbClr val="002060"/>
                </a:solidFill>
                <a:ea typeface="Calibri"/>
                <a:cs typeface="Arial"/>
              </a:rPr>
              <a:t> </a:t>
            </a:r>
            <a:r>
              <a:rPr lang="en-US" b="1" dirty="0">
                <a:ea typeface="Calibri"/>
                <a:cs typeface="Arial"/>
              </a:rPr>
              <a:t>:</a:t>
            </a:r>
            <a:endParaRPr lang="en-US" sz="1400" dirty="0">
              <a:ea typeface="Calibri"/>
              <a:cs typeface="Arial"/>
            </a:endParaRPr>
          </a:p>
          <a:p>
            <a:pPr algn="r"/>
            <a:r>
              <a:rPr lang="ar-SA" sz="2400" b="1" dirty="0">
                <a:ea typeface="Calibri"/>
              </a:rPr>
              <a:t>هو أعمق جزء من البحر المتوسط، ويفصل ايطاليا وصقلية عن ألبانيا واليونان. تقع الجزر الأيونية في الجزء الشرقي من البحر ويبلغ عرضها الأعظم نحو (675)كم، وعمقها الأعظم (</a:t>
            </a:r>
            <a:r>
              <a:rPr lang="ar-SA" sz="2400" b="1" dirty="0" smtClean="0">
                <a:ea typeface="Calibri"/>
              </a:rPr>
              <a:t>5093)م</a:t>
            </a:r>
            <a:r>
              <a:rPr lang="en-US" sz="2400" b="1" dirty="0" smtClean="0">
                <a:ea typeface="Calibri"/>
                <a:cs typeface="Arial"/>
              </a:rPr>
              <a:t>.</a:t>
            </a:r>
          </a:p>
          <a:p>
            <a:pPr algn="r"/>
            <a:r>
              <a:rPr lang="ar-SA" sz="2400" b="1" dirty="0" smtClean="0">
                <a:ea typeface="Calibri"/>
              </a:rPr>
              <a:t>وقد </a:t>
            </a:r>
            <a:r>
              <a:rPr lang="ar-SA" sz="2400" b="1" dirty="0">
                <a:ea typeface="Calibri"/>
              </a:rPr>
              <a:t>سمي البحر بهذا الأسم طبقاً لأسم حورية البحر اليونانية (أيو) التي تروي الأساطير أنها كانت تجوب شوطئه</a:t>
            </a:r>
            <a:endParaRPr lang="ar-IQ" sz="2400" dirty="0"/>
          </a:p>
        </p:txBody>
      </p:sp>
      <p:pic>
        <p:nvPicPr>
          <p:cNvPr id="13314" name="Picture 2" descr="fcc562ac397fab45951bb8ffbe2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341401"/>
            <a:ext cx="5334000" cy="299085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aabe76661a8777a8a9c5c84ed20_pre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8564" y="3343899"/>
            <a:ext cx="5334000" cy="3285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3714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204895"/>
            <a:ext cx="7543800" cy="2485809"/>
          </a:xfrm>
          <a:prstGeom prst="rect">
            <a:avLst/>
          </a:prstGeom>
        </p:spPr>
        <p:txBody>
          <a:bodyPr wrap="square">
            <a:spAutoFit/>
          </a:bodyPr>
          <a:lstStyle/>
          <a:p>
            <a:pPr algn="r" rtl="1">
              <a:lnSpc>
                <a:spcPct val="115000"/>
              </a:lnSpc>
              <a:spcAft>
                <a:spcPts val="1000"/>
              </a:spcAft>
            </a:pPr>
            <a:r>
              <a:rPr lang="en-US" sz="3200" b="1" u="sng" dirty="0" smtClean="0">
                <a:solidFill>
                  <a:srgbClr val="00B0F0"/>
                </a:solidFill>
                <a:ea typeface="Calibri"/>
              </a:rPr>
              <a:t>8</a:t>
            </a:r>
            <a:r>
              <a:rPr lang="ar-IQ" sz="3200" b="1" u="sng" dirty="0" smtClean="0">
                <a:solidFill>
                  <a:srgbClr val="00B0F0"/>
                </a:solidFill>
                <a:ea typeface="Calibri"/>
              </a:rPr>
              <a:t>-</a:t>
            </a:r>
            <a:r>
              <a:rPr lang="ar-SA" sz="3200" b="1" u="sng" dirty="0" smtClean="0">
                <a:solidFill>
                  <a:srgbClr val="00B0F0"/>
                </a:solidFill>
                <a:ea typeface="Calibri"/>
              </a:rPr>
              <a:t>البحر </a:t>
            </a:r>
            <a:r>
              <a:rPr lang="ar-SA" sz="3200" b="1" u="sng" dirty="0">
                <a:solidFill>
                  <a:srgbClr val="00B0F0"/>
                </a:solidFill>
                <a:ea typeface="Calibri"/>
              </a:rPr>
              <a:t>التيراني :</a:t>
            </a:r>
            <a:endParaRPr lang="en-US" sz="2400" u="sng" dirty="0">
              <a:solidFill>
                <a:srgbClr val="00B0F0"/>
              </a:solidFill>
              <a:ea typeface="Calibri"/>
              <a:cs typeface="Arial"/>
            </a:endParaRPr>
          </a:p>
          <a:p>
            <a:pPr algn="r" rtl="1">
              <a:lnSpc>
                <a:spcPct val="115000"/>
              </a:lnSpc>
              <a:spcAft>
                <a:spcPts val="1000"/>
              </a:spcAft>
            </a:pPr>
            <a:r>
              <a:rPr lang="ar-SA" sz="2400" b="1" dirty="0">
                <a:ea typeface="Calibri"/>
              </a:rPr>
              <a:t>أحد أذرع البحر الأبيض المتوسط، يقع بين ايطاليا وصقلية وسردينيا وكورسيكا، وتبلغ مساحته (100.400كم2) يطلق على هذا البحر أحياناً أسم البحر التسكاني. أهم الموانئ الواقعة على شواطئه: ميناء نابولي، وميناء باليرمو</a:t>
            </a:r>
            <a:r>
              <a:rPr lang="en-US" b="1" dirty="0">
                <a:ea typeface="Calibri"/>
                <a:cs typeface="Arial"/>
              </a:rPr>
              <a:t>.</a:t>
            </a:r>
            <a:endParaRPr lang="en-US" sz="1400" dirty="0">
              <a:ea typeface="Calibri"/>
              <a:cs typeface="Arial"/>
            </a:endParaRPr>
          </a:p>
        </p:txBody>
      </p:sp>
      <p:pic>
        <p:nvPicPr>
          <p:cNvPr id="14338" name="Picture 2" descr="c08dbe13f1137a76dd441a2d0ba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2690704"/>
            <a:ext cx="5334000" cy="332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02287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1943" y="304800"/>
            <a:ext cx="6705600" cy="3002873"/>
          </a:xfrm>
          <a:prstGeom prst="rect">
            <a:avLst/>
          </a:prstGeom>
        </p:spPr>
        <p:txBody>
          <a:bodyPr wrap="square">
            <a:spAutoFit/>
          </a:bodyPr>
          <a:lstStyle/>
          <a:p>
            <a:pPr algn="r" rtl="1">
              <a:lnSpc>
                <a:spcPct val="115000"/>
              </a:lnSpc>
              <a:spcAft>
                <a:spcPts val="1000"/>
              </a:spcAft>
            </a:pPr>
            <a:r>
              <a:rPr lang="en-US" sz="3200" b="1" u="sng" dirty="0" smtClean="0">
                <a:solidFill>
                  <a:srgbClr val="00B0F0"/>
                </a:solidFill>
                <a:ea typeface="Calibri"/>
              </a:rPr>
              <a:t>9</a:t>
            </a:r>
            <a:r>
              <a:rPr lang="ar-IQ" sz="3200" b="1" u="sng" dirty="0" smtClean="0">
                <a:solidFill>
                  <a:srgbClr val="00B0F0"/>
                </a:solidFill>
                <a:ea typeface="Calibri"/>
              </a:rPr>
              <a:t>-ب</a:t>
            </a:r>
            <a:r>
              <a:rPr lang="ar-SA" sz="3200" b="1" u="sng" dirty="0" smtClean="0">
                <a:solidFill>
                  <a:srgbClr val="00B0F0"/>
                </a:solidFill>
                <a:ea typeface="Calibri"/>
              </a:rPr>
              <a:t>حر </a:t>
            </a:r>
            <a:r>
              <a:rPr lang="ar-SA" sz="3200" b="1" u="sng" dirty="0">
                <a:solidFill>
                  <a:srgbClr val="00B0F0"/>
                </a:solidFill>
                <a:ea typeface="Calibri"/>
              </a:rPr>
              <a:t>الشمال :</a:t>
            </a:r>
            <a:endParaRPr lang="en-US" sz="2400" u="sng" dirty="0">
              <a:solidFill>
                <a:srgbClr val="00B0F0"/>
              </a:solidFill>
              <a:ea typeface="Calibri"/>
              <a:cs typeface="Arial"/>
            </a:endParaRPr>
          </a:p>
          <a:p>
            <a:pPr algn="r"/>
            <a:r>
              <a:rPr lang="ar-SA" b="1" dirty="0">
                <a:ea typeface="Calibri"/>
              </a:rPr>
              <a:t> </a:t>
            </a:r>
            <a:r>
              <a:rPr lang="ar-SA" sz="2400" b="1" dirty="0">
                <a:ea typeface="Calibri"/>
              </a:rPr>
              <a:t>ذراع عريض من المحيط الأطلسي يقع بين بريطانيا واليابسة للقارة الأوروبية ويحيط البحر عدة دول كبريطانيا والنرويج وهولندا وبلجيكا وفرنسا وبحر الشمال طريق تجارة ونقل رئيسي، كما أنه مصدر هام للنفط والغاز الطبيعي والأسماك يغطي بحر الشمال نحو (565.078كم2)، ويبلغ متوسط عمقه </a:t>
            </a:r>
            <a:r>
              <a:rPr lang="en-US" sz="2400" b="1" dirty="0">
                <a:ea typeface="Calibri"/>
                <a:cs typeface="Arial"/>
              </a:rPr>
              <a:t>(30</a:t>
            </a:r>
            <a:r>
              <a:rPr lang="ar-SA" sz="2400" b="1" dirty="0">
                <a:ea typeface="Calibri"/>
              </a:rPr>
              <a:t>م) في الجنوب و (120م) في </a:t>
            </a:r>
            <a:r>
              <a:rPr lang="ar-SA" sz="2400" b="1" dirty="0" smtClean="0">
                <a:ea typeface="Calibri"/>
              </a:rPr>
              <a:t>الشمال</a:t>
            </a:r>
            <a:endParaRPr lang="ar-IQ" dirty="0"/>
          </a:p>
        </p:txBody>
      </p:sp>
      <p:pic>
        <p:nvPicPr>
          <p:cNvPr id="15362" name="Picture 2" descr="ee0feb4d3339625cc75727933ce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429001"/>
            <a:ext cx="5334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0954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1942" y="304800"/>
            <a:ext cx="6553200" cy="3653821"/>
          </a:xfrm>
          <a:prstGeom prst="rect">
            <a:avLst/>
          </a:prstGeom>
        </p:spPr>
        <p:txBody>
          <a:bodyPr wrap="square">
            <a:spAutoFit/>
          </a:bodyPr>
          <a:lstStyle/>
          <a:p>
            <a:pPr algn="r" rtl="1">
              <a:lnSpc>
                <a:spcPct val="115000"/>
              </a:lnSpc>
              <a:spcAft>
                <a:spcPts val="1000"/>
              </a:spcAft>
            </a:pPr>
            <a:r>
              <a:rPr lang="en-US" b="1" dirty="0">
                <a:solidFill>
                  <a:srgbClr val="C00000"/>
                </a:solidFill>
                <a:ea typeface="Calibri"/>
                <a:cs typeface="Arial"/>
              </a:rPr>
              <a:t/>
            </a:r>
            <a:br>
              <a:rPr lang="en-US" b="1" dirty="0">
                <a:solidFill>
                  <a:srgbClr val="C00000"/>
                </a:solidFill>
                <a:ea typeface="Calibri"/>
                <a:cs typeface="Arial"/>
              </a:rPr>
            </a:br>
            <a:r>
              <a:rPr lang="en-US" sz="3200" b="1" u="sng" dirty="0" smtClean="0">
                <a:solidFill>
                  <a:srgbClr val="C00000"/>
                </a:solidFill>
                <a:ea typeface="Calibri"/>
              </a:rPr>
              <a:t>10</a:t>
            </a:r>
            <a:r>
              <a:rPr lang="ar-SA" sz="3200" b="1" u="sng" dirty="0" smtClean="0">
                <a:solidFill>
                  <a:srgbClr val="C00000"/>
                </a:solidFill>
                <a:ea typeface="Calibri"/>
              </a:rPr>
              <a:t>-بحر الصين :</a:t>
            </a:r>
            <a:endParaRPr lang="en-US" sz="2400" u="sng" dirty="0" smtClean="0">
              <a:solidFill>
                <a:srgbClr val="C00000"/>
              </a:solidFill>
              <a:ea typeface="Calibri"/>
              <a:cs typeface="Arial"/>
            </a:endParaRPr>
          </a:p>
          <a:p>
            <a:pPr algn="r" rtl="1">
              <a:lnSpc>
                <a:spcPct val="115000"/>
              </a:lnSpc>
              <a:spcAft>
                <a:spcPts val="1000"/>
              </a:spcAft>
            </a:pPr>
            <a:r>
              <a:rPr lang="ar-SA" b="1" dirty="0" smtClean="0">
                <a:ea typeface="Calibri"/>
              </a:rPr>
              <a:t> </a:t>
            </a:r>
            <a:r>
              <a:rPr lang="ar-SA" sz="2400" b="1" dirty="0" smtClean="0">
                <a:ea typeface="Calibri"/>
              </a:rPr>
              <a:t>اسم يطلق على بحرين من بحور المحيط الهادي على امتداد الساحل الشرقي لقارة آسيا، كان كل منهما مسرحاً لمعارك بحرية مهمة خلال، الحرب العالمية الثانية وهذا أن البحران هما</a:t>
            </a:r>
            <a:r>
              <a:rPr lang="en-US" sz="2400" b="1" dirty="0" smtClean="0">
                <a:ea typeface="Calibri"/>
                <a:cs typeface="Arial"/>
              </a:rPr>
              <a:t>:</a:t>
            </a:r>
            <a:br>
              <a:rPr lang="en-US" sz="2400" b="1" dirty="0" smtClean="0">
                <a:ea typeface="Calibri"/>
                <a:cs typeface="Arial"/>
              </a:rPr>
            </a:br>
            <a:r>
              <a:rPr lang="ar-SA" sz="2400" b="1" dirty="0" smtClean="0">
                <a:ea typeface="Calibri"/>
              </a:rPr>
              <a:t>بحر الصين الشرقي : تبلغ مساحته (1.249.200كم2) ويمتد من تايوان شمالاً إلى اليابان وكوريا وأهم موانئه هي : شنغهاي ونجازاكي</a:t>
            </a:r>
            <a:r>
              <a:rPr lang="en-US" sz="2400" b="1" dirty="0" smtClean="0">
                <a:ea typeface="Calibri"/>
                <a:cs typeface="Arial"/>
              </a:rPr>
              <a:t>.</a:t>
            </a:r>
            <a:endParaRPr lang="en-US" dirty="0">
              <a:ea typeface="Calibri"/>
              <a:cs typeface="Arial"/>
            </a:endParaRPr>
          </a:p>
        </p:txBody>
      </p:sp>
      <p:sp>
        <p:nvSpPr>
          <p:cNvPr id="3" name="AutoShape 2" descr="نتيجة بحث الصور عن صور بحر الصين"/>
          <p:cNvSpPr>
            <a:spLocks noChangeAspect="1" noChangeArrowheads="1"/>
          </p:cNvSpPr>
          <p:nvPr/>
        </p:nvSpPr>
        <p:spPr bwMode="auto">
          <a:xfrm>
            <a:off x="8742363" y="-533400"/>
            <a:ext cx="2076450" cy="1123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4" name="AutoShape 4" descr="نتيجة بحث الصور عن صور بحر الصين"/>
          <p:cNvSpPr>
            <a:spLocks noChangeAspect="1" noChangeArrowheads="1"/>
          </p:cNvSpPr>
          <p:nvPr/>
        </p:nvSpPr>
        <p:spPr bwMode="auto">
          <a:xfrm>
            <a:off x="8894763" y="-381000"/>
            <a:ext cx="2076450" cy="1123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5" name="AutoShape 6" descr="نتيجة بحث الصور عن صور بحر الصين"/>
          <p:cNvSpPr>
            <a:spLocks noChangeAspect="1" noChangeArrowheads="1"/>
          </p:cNvSpPr>
          <p:nvPr/>
        </p:nvSpPr>
        <p:spPr bwMode="auto">
          <a:xfrm>
            <a:off x="9047163" y="-228600"/>
            <a:ext cx="2076450" cy="1123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1032" name="Picture 8" descr="نتيجة بحث الصور عن صور بحر الصين"/>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829" y="5118551"/>
            <a:ext cx="2905125" cy="157162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نتيجة بحث الصور عن صور بحر الصي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581400"/>
            <a:ext cx="2647950" cy="17240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نتيجة بحث الصور عن صور بحر الصين"/>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6924" y="5026704"/>
            <a:ext cx="2524125" cy="1809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1159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990600"/>
            <a:ext cx="5943600" cy="2019527"/>
          </a:xfrm>
          <a:prstGeom prst="rect">
            <a:avLst/>
          </a:prstGeom>
        </p:spPr>
        <p:txBody>
          <a:bodyPr wrap="square">
            <a:spAutoFit/>
          </a:bodyPr>
          <a:lstStyle/>
          <a:p>
            <a:pPr algn="r" rtl="1">
              <a:lnSpc>
                <a:spcPct val="115000"/>
              </a:lnSpc>
              <a:spcAft>
                <a:spcPts val="1000"/>
              </a:spcAft>
            </a:pPr>
            <a:r>
              <a:rPr lang="en-US" b="1" dirty="0">
                <a:ea typeface="Calibri"/>
                <a:cs typeface="Arial"/>
              </a:rPr>
              <a:t/>
            </a:r>
            <a:br>
              <a:rPr lang="en-US" b="1" dirty="0">
                <a:ea typeface="Calibri"/>
                <a:cs typeface="Arial"/>
              </a:rPr>
            </a:br>
            <a:r>
              <a:rPr lang="ar-SA" sz="2800" b="1" u="sng" dirty="0">
                <a:solidFill>
                  <a:srgbClr val="C00000"/>
                </a:solidFill>
                <a:ea typeface="Calibri"/>
              </a:rPr>
              <a:t>11-بحر الصين الجنوبي </a:t>
            </a:r>
            <a:r>
              <a:rPr lang="ar-SA" b="1" dirty="0">
                <a:ea typeface="Calibri"/>
              </a:rPr>
              <a:t>:</a:t>
            </a:r>
            <a:endParaRPr lang="en-US" sz="1400" dirty="0">
              <a:ea typeface="Calibri"/>
              <a:cs typeface="Arial"/>
            </a:endParaRPr>
          </a:p>
          <a:p>
            <a:r>
              <a:rPr lang="ar-SA" sz="3200" b="1" dirty="0">
                <a:ea typeface="Calibri"/>
              </a:rPr>
              <a:t> تبلغ مساحته (</a:t>
            </a:r>
            <a:r>
              <a:rPr lang="ar-SA" sz="3200" b="1" dirty="0" smtClean="0">
                <a:ea typeface="Calibri"/>
              </a:rPr>
              <a:t>3.370.000كم2</a:t>
            </a:r>
            <a:r>
              <a:rPr lang="ar-SA" sz="3200" b="1" dirty="0">
                <a:ea typeface="Calibri"/>
              </a:rPr>
              <a:t>)، وهو يربط مضيق فرموزا ببحر الصين الشرقي</a:t>
            </a:r>
            <a:endParaRPr lang="ar-IQ" sz="3200" dirty="0"/>
          </a:p>
        </p:txBody>
      </p:sp>
      <p:pic>
        <p:nvPicPr>
          <p:cNvPr id="17410" name="Picture 2" descr="c08dbe13f1137a76dd441a2d0ba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021013"/>
            <a:ext cx="5334000" cy="3324226"/>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نتيجة بحث الصور عن صور بحر الصين"/>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010127"/>
            <a:ext cx="5334000" cy="3335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26740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5657" y="304800"/>
            <a:ext cx="7162800" cy="3122906"/>
          </a:xfrm>
          <a:prstGeom prst="rect">
            <a:avLst/>
          </a:prstGeom>
        </p:spPr>
        <p:txBody>
          <a:bodyPr wrap="square">
            <a:spAutoFit/>
          </a:bodyPr>
          <a:lstStyle/>
          <a:p>
            <a:pPr algn="r" rtl="1">
              <a:lnSpc>
                <a:spcPct val="115000"/>
              </a:lnSpc>
              <a:spcAft>
                <a:spcPts val="1000"/>
              </a:spcAft>
            </a:pPr>
            <a:r>
              <a:rPr lang="en-US" sz="3200" b="1" dirty="0">
                <a:solidFill>
                  <a:srgbClr val="C00000"/>
                </a:solidFill>
                <a:ea typeface="Calibri"/>
                <a:cs typeface="Arial"/>
              </a:rPr>
              <a:t/>
            </a:r>
            <a:br>
              <a:rPr lang="en-US" sz="3200" b="1" dirty="0">
                <a:solidFill>
                  <a:srgbClr val="C00000"/>
                </a:solidFill>
                <a:ea typeface="Calibri"/>
                <a:cs typeface="Arial"/>
              </a:rPr>
            </a:br>
            <a:r>
              <a:rPr lang="en-US" sz="3600" b="1" u="sng" dirty="0" smtClean="0">
                <a:solidFill>
                  <a:srgbClr val="C00000"/>
                </a:solidFill>
                <a:ea typeface="Calibri"/>
              </a:rPr>
              <a:t>12</a:t>
            </a:r>
            <a:r>
              <a:rPr lang="ar-SA" sz="3600" b="1" u="sng" dirty="0" smtClean="0">
                <a:solidFill>
                  <a:srgbClr val="C00000"/>
                </a:solidFill>
                <a:ea typeface="Calibri"/>
              </a:rPr>
              <a:t>-بحر </a:t>
            </a:r>
            <a:r>
              <a:rPr lang="ar-SA" sz="3600" b="1" u="sng" dirty="0">
                <a:solidFill>
                  <a:srgbClr val="C00000"/>
                </a:solidFill>
                <a:ea typeface="Calibri"/>
              </a:rPr>
              <a:t>العرب :</a:t>
            </a:r>
            <a:endParaRPr lang="en-US" sz="2800" u="sng" dirty="0">
              <a:solidFill>
                <a:srgbClr val="C00000"/>
              </a:solidFill>
              <a:ea typeface="Calibri"/>
              <a:cs typeface="Arial"/>
            </a:endParaRPr>
          </a:p>
          <a:p>
            <a:pPr algn="r" rtl="1">
              <a:lnSpc>
                <a:spcPct val="115000"/>
              </a:lnSpc>
              <a:spcAft>
                <a:spcPts val="1000"/>
              </a:spcAft>
            </a:pPr>
            <a:r>
              <a:rPr lang="ar-SA" b="1" dirty="0">
                <a:ea typeface="Calibri"/>
              </a:rPr>
              <a:t> </a:t>
            </a:r>
            <a:r>
              <a:rPr lang="ar-SA" sz="2000" b="1" dirty="0">
                <a:ea typeface="Calibri"/>
              </a:rPr>
              <a:t>جزء من المحيط الهندي، يقع بين شبه الجزيرة العربية والهند، ويقع إلى الشمال من خط وهمي يمتد من رأس كمحور في الطرف الجنوبي للهند، حتى شبه جزيرة حافون على الساحل الشرقي للصومال، يحده من الشمال كل </a:t>
            </a:r>
            <a:r>
              <a:rPr lang="ar-SA" sz="2000" b="1">
                <a:ea typeface="Calibri"/>
              </a:rPr>
              <a:t>من </a:t>
            </a:r>
            <a:r>
              <a:rPr lang="ar-SA" sz="2000" b="1" smtClean="0">
                <a:ea typeface="Calibri"/>
              </a:rPr>
              <a:t>باكستان</a:t>
            </a:r>
            <a:r>
              <a:rPr lang="ar-SA" sz="2000" b="1" dirty="0">
                <a:ea typeface="Calibri"/>
              </a:rPr>
              <a:t>، ويمتد فيه كل من البحر الأحمر وخليج عدن والخليج العربي بالإضافة إلى خليج عمان</a:t>
            </a:r>
            <a:r>
              <a:rPr lang="en-US" sz="2000" b="1" dirty="0">
                <a:ea typeface="Calibri"/>
                <a:cs typeface="Arial"/>
              </a:rPr>
              <a:t>.</a:t>
            </a:r>
            <a:br>
              <a:rPr lang="en-US" sz="2000" b="1" dirty="0">
                <a:ea typeface="Calibri"/>
                <a:cs typeface="Arial"/>
              </a:rPr>
            </a:br>
            <a:endParaRPr lang="en-US" sz="1600" dirty="0">
              <a:ea typeface="Calibri"/>
              <a:cs typeface="Arial"/>
            </a:endParaRPr>
          </a:p>
        </p:txBody>
      </p:sp>
      <p:pic>
        <p:nvPicPr>
          <p:cNvPr id="18434" name="Picture 2" descr="fcc562ac397fab45951bb8ffbe2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435201"/>
            <a:ext cx="5791200" cy="299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6522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7696200" cy="2768963"/>
          </a:xfrm>
          <a:prstGeom prst="rect">
            <a:avLst/>
          </a:prstGeom>
        </p:spPr>
        <p:txBody>
          <a:bodyPr wrap="square">
            <a:spAutoFit/>
          </a:bodyPr>
          <a:lstStyle/>
          <a:p>
            <a:pPr lvl="0" algn="r" rtl="1">
              <a:lnSpc>
                <a:spcPct val="115000"/>
              </a:lnSpc>
              <a:spcAft>
                <a:spcPts val="1000"/>
              </a:spcAft>
            </a:pPr>
            <a:r>
              <a:rPr lang="en-US" sz="3200" b="1" u="sng" dirty="0" smtClean="0">
                <a:solidFill>
                  <a:srgbClr val="C00000"/>
                </a:solidFill>
                <a:ea typeface="Calibri"/>
              </a:rPr>
              <a:t>13</a:t>
            </a:r>
            <a:r>
              <a:rPr lang="ar-IQ" sz="3200" b="1" u="sng" dirty="0" smtClean="0">
                <a:solidFill>
                  <a:srgbClr val="C00000"/>
                </a:solidFill>
                <a:ea typeface="Calibri"/>
              </a:rPr>
              <a:t>-</a:t>
            </a:r>
            <a:r>
              <a:rPr lang="ar-SA" sz="3200" b="1" u="sng" dirty="0" smtClean="0">
                <a:solidFill>
                  <a:srgbClr val="C00000"/>
                </a:solidFill>
                <a:ea typeface="Calibri"/>
              </a:rPr>
              <a:t>البحر </a:t>
            </a:r>
            <a:r>
              <a:rPr lang="ar-SA" sz="3200" b="1" u="sng" dirty="0">
                <a:solidFill>
                  <a:srgbClr val="C00000"/>
                </a:solidFill>
                <a:ea typeface="Calibri"/>
              </a:rPr>
              <a:t>الكاريبي:</a:t>
            </a:r>
            <a:endParaRPr lang="en-US" sz="2400" u="sng" dirty="0">
              <a:solidFill>
                <a:srgbClr val="C00000"/>
              </a:solidFill>
              <a:ea typeface="Calibri"/>
              <a:cs typeface="Arial"/>
            </a:endParaRPr>
          </a:p>
          <a:p>
            <a:pPr lvl="0" algn="r" rtl="1">
              <a:lnSpc>
                <a:spcPct val="115000"/>
              </a:lnSpc>
              <a:spcAft>
                <a:spcPts val="1000"/>
              </a:spcAft>
            </a:pPr>
            <a:r>
              <a:rPr lang="ar-SA" sz="2000" b="1" dirty="0">
                <a:solidFill>
                  <a:prstClr val="black"/>
                </a:solidFill>
                <a:ea typeface="Calibri"/>
              </a:rPr>
              <a:t> </a:t>
            </a:r>
            <a:r>
              <a:rPr lang="ar-SA" sz="2800" b="1" dirty="0">
                <a:solidFill>
                  <a:prstClr val="black"/>
                </a:solidFill>
                <a:ea typeface="Calibri"/>
              </a:rPr>
              <a:t>جزء من المحيط الأطلسي يقع بين جزر الهند الغربية وأمريكا الوسطى والجنوبية، ويبلغ طوله من الشرق إلى الغرب (2.750كم) بينما يتراوح عرضه من الشمال إلى الجنوب بين (800) و (1.300 كم)، ويصل أقصى عمق له إلى </a:t>
            </a:r>
            <a:r>
              <a:rPr lang="en-US" sz="2800" b="1" dirty="0">
                <a:solidFill>
                  <a:prstClr val="black"/>
                </a:solidFill>
                <a:ea typeface="Calibri"/>
                <a:cs typeface="Arial"/>
              </a:rPr>
              <a:t>(7.535</a:t>
            </a:r>
            <a:r>
              <a:rPr lang="ar-SA" sz="2800" b="1" dirty="0">
                <a:solidFill>
                  <a:prstClr val="black"/>
                </a:solidFill>
                <a:ea typeface="Calibri"/>
              </a:rPr>
              <a:t>م</a:t>
            </a:r>
            <a:endParaRPr lang="en-US" sz="2000" dirty="0">
              <a:solidFill>
                <a:prstClr val="black"/>
              </a:solidFill>
              <a:ea typeface="Calibri"/>
              <a:cs typeface="Arial"/>
            </a:endParaRPr>
          </a:p>
        </p:txBody>
      </p:sp>
      <p:pic>
        <p:nvPicPr>
          <p:cNvPr id="19458" name="Picture 2" descr="c810d83bb3d2e77995322409167_pre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32540"/>
            <a:ext cx="5334000" cy="3324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675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07045762"/>
              </p:ext>
            </p:extLst>
          </p:nvPr>
        </p:nvGraphicFramePr>
        <p:xfrm>
          <a:off x="1905000" y="762000"/>
          <a:ext cx="5257800" cy="2667000"/>
        </p:xfrm>
        <a:graphic>
          <a:graphicData uri="http://schemas.openxmlformats.org/drawingml/2006/table">
            <a:tbl>
              <a:tblPr rtl="1" firstRow="1" firstCol="1" lastRow="1" lastCol="1" bandRow="1" bandCol="1"/>
              <a:tblGrid>
                <a:gridCol w="3609915"/>
                <a:gridCol w="1647885"/>
              </a:tblGrid>
              <a:tr h="444500">
                <a:tc>
                  <a:txBody>
                    <a:bodyPr/>
                    <a:lstStyle/>
                    <a:p>
                      <a:pPr algn="ctr" rtl="1">
                        <a:spcBef>
                          <a:spcPts val="1200"/>
                        </a:spcBef>
                        <a:spcAft>
                          <a:spcPts val="0"/>
                        </a:spcAft>
                      </a:pPr>
                      <a:r>
                        <a:rPr lang="ar-SA" sz="1000" b="1" dirty="0">
                          <a:effectLst/>
                          <a:latin typeface="Times New Roman"/>
                          <a:cs typeface="Lotus Linotype"/>
                        </a:rPr>
                        <a:t>تـــوزيـع المــاء</a:t>
                      </a:r>
                      <a:endParaRPr lang="en-US" sz="1000" b="1" dirty="0">
                        <a:effectLst/>
                        <a:latin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c>
                  <a:txBody>
                    <a:bodyPr/>
                    <a:lstStyle/>
                    <a:p>
                      <a:pPr algn="ctr" rtl="1">
                        <a:spcAft>
                          <a:spcPts val="0"/>
                        </a:spcAft>
                      </a:pPr>
                      <a:r>
                        <a:rPr lang="ar-SA" sz="1200" b="1">
                          <a:effectLst/>
                          <a:latin typeface="Times New Roman"/>
                          <a:ea typeface="Times New Roman"/>
                          <a:cs typeface="Lotus Linotype"/>
                        </a:rPr>
                        <a:t>%</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tcPr>
                </a:tc>
              </a:tr>
              <a:tr h="444500">
                <a:tc>
                  <a:txBody>
                    <a:bodyPr/>
                    <a:lstStyle/>
                    <a:p>
                      <a:pPr algn="ctr" rtl="1">
                        <a:spcAft>
                          <a:spcPts val="0"/>
                        </a:spcAft>
                      </a:pPr>
                      <a:r>
                        <a:rPr lang="ar-SA" sz="1200">
                          <a:effectLst/>
                          <a:latin typeface="Times New Roman"/>
                          <a:ea typeface="Times New Roman"/>
                          <a:cs typeface="Lotus Linotype"/>
                        </a:rPr>
                        <a:t>بحار المحيطات</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ctr" rtl="1">
                        <a:spcAft>
                          <a:spcPts val="0"/>
                        </a:spcAft>
                      </a:pPr>
                      <a:r>
                        <a:rPr lang="ar-SA" sz="1200">
                          <a:effectLst/>
                          <a:latin typeface="Times New Roman"/>
                          <a:ea typeface="Times New Roman"/>
                          <a:cs typeface="Lotus Linotype"/>
                        </a:rPr>
                        <a:t>86.5</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44500">
                <a:tc>
                  <a:txBody>
                    <a:bodyPr/>
                    <a:lstStyle/>
                    <a:p>
                      <a:pPr algn="ctr" rtl="1">
                        <a:spcAft>
                          <a:spcPts val="0"/>
                        </a:spcAft>
                      </a:pPr>
                      <a:r>
                        <a:rPr lang="ar-SA" sz="1200">
                          <a:effectLst/>
                          <a:latin typeface="Times New Roman"/>
                          <a:ea typeface="Times New Roman"/>
                          <a:cs typeface="Lotus Linotype"/>
                        </a:rPr>
                        <a:t>بحيرات وأنهار</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rtl="1">
                        <a:spcAft>
                          <a:spcPts val="0"/>
                        </a:spcAft>
                      </a:pPr>
                      <a:r>
                        <a:rPr lang="ar-SA" sz="1200">
                          <a:effectLst/>
                          <a:latin typeface="Times New Roman"/>
                          <a:ea typeface="Times New Roman"/>
                          <a:cs typeface="Lotus Linotype"/>
                        </a:rPr>
                        <a:t>0.03</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44500">
                <a:tc>
                  <a:txBody>
                    <a:bodyPr/>
                    <a:lstStyle/>
                    <a:p>
                      <a:pPr algn="ctr" rtl="1">
                        <a:spcAft>
                          <a:spcPts val="0"/>
                        </a:spcAft>
                      </a:pPr>
                      <a:r>
                        <a:rPr lang="ar-SA" sz="1200">
                          <a:effectLst/>
                          <a:latin typeface="Times New Roman"/>
                          <a:ea typeface="Times New Roman"/>
                          <a:cs typeface="Lotus Linotype"/>
                        </a:rPr>
                        <a:t>جليد بري (فوق اليابس)</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c>
                  <a:txBody>
                    <a:bodyPr/>
                    <a:lstStyle/>
                    <a:p>
                      <a:pPr algn="ctr" rtl="1">
                        <a:spcAft>
                          <a:spcPts val="0"/>
                        </a:spcAft>
                      </a:pPr>
                      <a:r>
                        <a:rPr lang="ar-SA" sz="1200" dirty="0">
                          <a:effectLst/>
                          <a:latin typeface="Times New Roman"/>
                          <a:ea typeface="Times New Roman"/>
                          <a:cs typeface="Lotus Linotype"/>
                        </a:rPr>
                        <a:t>1.3</a:t>
                      </a:r>
                      <a:endParaRPr lang="en-US" sz="1200" dirty="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solidFill>
                      <a:srgbClr val="D2EAF1"/>
                    </a:solidFill>
                  </a:tcPr>
                </a:tc>
              </a:tr>
              <a:tr h="444500">
                <a:tc>
                  <a:txBody>
                    <a:bodyPr/>
                    <a:lstStyle/>
                    <a:p>
                      <a:pPr algn="ctr" rtl="1">
                        <a:spcAft>
                          <a:spcPts val="0"/>
                        </a:spcAft>
                      </a:pPr>
                      <a:r>
                        <a:rPr lang="ar-SA" sz="1200">
                          <a:effectLst/>
                          <a:latin typeface="Times New Roman"/>
                          <a:ea typeface="Times New Roman"/>
                          <a:cs typeface="Lotus Linotype"/>
                        </a:rPr>
                        <a:t>بخار الماء</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rtl="1">
                        <a:spcAft>
                          <a:spcPts val="0"/>
                        </a:spcAft>
                      </a:pPr>
                      <a:r>
                        <a:rPr lang="ar-SA" sz="1200">
                          <a:effectLst/>
                          <a:latin typeface="Times New Roman"/>
                          <a:ea typeface="Times New Roman"/>
                          <a:cs typeface="Lotus Linotype"/>
                        </a:rPr>
                        <a:t>0.001</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44500">
                <a:tc>
                  <a:txBody>
                    <a:bodyPr/>
                    <a:lstStyle/>
                    <a:p>
                      <a:pPr algn="ctr" rtl="1">
                        <a:spcAft>
                          <a:spcPts val="0"/>
                        </a:spcAft>
                      </a:pPr>
                      <a:r>
                        <a:rPr lang="ar-SA" sz="1200">
                          <a:effectLst/>
                          <a:latin typeface="Times New Roman"/>
                          <a:ea typeface="Times New Roman"/>
                          <a:cs typeface="Lotus Linotype"/>
                        </a:rPr>
                        <a:t> المكونات الرسوبية والعضوية</a:t>
                      </a:r>
                      <a:endParaRPr lang="en-US" sz="120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rtl="1">
                        <a:spcAft>
                          <a:spcPts val="0"/>
                        </a:spcAft>
                      </a:pPr>
                      <a:r>
                        <a:rPr lang="ar-SA" sz="1200" dirty="0">
                          <a:effectLst/>
                          <a:latin typeface="Times New Roman"/>
                          <a:ea typeface="Times New Roman"/>
                          <a:cs typeface="Lotus Linotype"/>
                        </a:rPr>
                        <a:t>12.2</a:t>
                      </a:r>
                      <a:endParaRPr lang="en-US" sz="1200" dirty="0">
                        <a:effectLst/>
                        <a:latin typeface="Times New Roman"/>
                        <a:ea typeface="Times New Roman"/>
                      </a:endParaRPr>
                    </a:p>
                  </a:txBody>
                  <a:tcPr marL="68580" marR="68580" marT="0" marB="0">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
        <p:nvSpPr>
          <p:cNvPr id="4" name="Rectangle 3"/>
          <p:cNvSpPr/>
          <p:nvPr/>
        </p:nvSpPr>
        <p:spPr>
          <a:xfrm>
            <a:off x="2249714" y="3969658"/>
            <a:ext cx="4989286" cy="1277273"/>
          </a:xfrm>
          <a:prstGeom prst="rect">
            <a:avLst/>
          </a:prstGeom>
        </p:spPr>
        <p:txBody>
          <a:bodyPr wrap="square">
            <a:spAutoFit/>
          </a:bodyPr>
          <a:lstStyle/>
          <a:p>
            <a:pPr indent="269240" algn="justLow" rtl="1">
              <a:lnSpc>
                <a:spcPct val="80000"/>
              </a:lnSpc>
              <a:spcAft>
                <a:spcPts val="600"/>
              </a:spcAft>
            </a:pPr>
            <a:r>
              <a:rPr lang="ar-SA" b="1" dirty="0">
                <a:solidFill>
                  <a:schemeClr val="tx2">
                    <a:lumMod val="60000"/>
                    <a:lumOff val="40000"/>
                  </a:schemeClr>
                </a:solidFill>
                <a:latin typeface="Times New Roman"/>
                <a:ea typeface="Times New Roman"/>
                <a:cs typeface="Lotus Linotype"/>
              </a:rPr>
              <a:t>تنقسم المياه من حيث المحتوى الملحي إلى أربعة أنواع :</a:t>
            </a:r>
            <a:endParaRPr lang="en-US" sz="1600" b="1" dirty="0">
              <a:solidFill>
                <a:schemeClr val="tx2">
                  <a:lumMod val="60000"/>
                  <a:lumOff val="40000"/>
                </a:schemeClr>
              </a:solidFill>
              <a:latin typeface="Times New Roman"/>
              <a:ea typeface="Times New Roman"/>
            </a:endParaRPr>
          </a:p>
          <a:p>
            <a:pPr indent="269240" algn="justLow" rtl="1">
              <a:lnSpc>
                <a:spcPct val="80000"/>
              </a:lnSpc>
              <a:spcAft>
                <a:spcPts val="0"/>
              </a:spcAft>
            </a:pPr>
            <a:r>
              <a:rPr lang="ar-SA" b="1" dirty="0">
                <a:solidFill>
                  <a:srgbClr val="FF0000"/>
                </a:solidFill>
                <a:latin typeface="Times New Roman"/>
                <a:ea typeface="Times New Roman"/>
                <a:cs typeface="Lotus Linotype"/>
              </a:rPr>
              <a:t>عالية الملوحة 	أكثر من 40%.</a:t>
            </a:r>
            <a:endParaRPr lang="en-US" sz="1600" b="1" dirty="0">
              <a:solidFill>
                <a:srgbClr val="FF0000"/>
              </a:solidFill>
              <a:latin typeface="Times New Roman"/>
              <a:ea typeface="Times New Roman"/>
            </a:endParaRPr>
          </a:p>
          <a:p>
            <a:pPr indent="269240" algn="justLow" rtl="1">
              <a:lnSpc>
                <a:spcPct val="80000"/>
              </a:lnSpc>
              <a:spcAft>
                <a:spcPts val="0"/>
              </a:spcAft>
            </a:pPr>
            <a:r>
              <a:rPr lang="ar-SA" b="1" dirty="0">
                <a:solidFill>
                  <a:srgbClr val="C00000"/>
                </a:solidFill>
                <a:latin typeface="Times New Roman"/>
                <a:ea typeface="Times New Roman"/>
                <a:cs typeface="Lotus Linotype"/>
              </a:rPr>
              <a:t>مالحة 		30</a:t>
            </a:r>
            <a:r>
              <a:rPr lang="ar-SA" b="1" baseline="-25000" dirty="0">
                <a:solidFill>
                  <a:srgbClr val="C00000"/>
                </a:solidFill>
                <a:latin typeface="Times New Roman"/>
                <a:ea typeface="Times New Roman"/>
                <a:cs typeface="Lotus Linotype"/>
              </a:rPr>
              <a:t>-</a:t>
            </a:r>
            <a:r>
              <a:rPr lang="ar-SA" b="1" dirty="0">
                <a:solidFill>
                  <a:srgbClr val="C00000"/>
                </a:solidFill>
                <a:latin typeface="Times New Roman"/>
                <a:ea typeface="Times New Roman"/>
                <a:cs typeface="Lotus Linotype"/>
              </a:rPr>
              <a:t>40%.</a:t>
            </a:r>
            <a:endParaRPr lang="en-US" sz="1600" b="1" dirty="0">
              <a:solidFill>
                <a:srgbClr val="C00000"/>
              </a:solidFill>
              <a:latin typeface="Times New Roman"/>
              <a:ea typeface="Times New Roman"/>
            </a:endParaRPr>
          </a:p>
          <a:p>
            <a:pPr indent="269240" algn="justLow" rtl="1">
              <a:lnSpc>
                <a:spcPct val="80000"/>
              </a:lnSpc>
              <a:spcAft>
                <a:spcPts val="0"/>
              </a:spcAft>
            </a:pPr>
            <a:r>
              <a:rPr lang="ar-SA" b="1" dirty="0">
                <a:solidFill>
                  <a:srgbClr val="FFC000"/>
                </a:solidFill>
                <a:latin typeface="Times New Roman"/>
                <a:ea typeface="Times New Roman"/>
                <a:cs typeface="Lotus Linotype"/>
              </a:rPr>
              <a:t>قليلة الملوحة	0.5</a:t>
            </a:r>
            <a:r>
              <a:rPr lang="ar-SA" b="1" baseline="-25000" dirty="0">
                <a:solidFill>
                  <a:srgbClr val="FFC000"/>
                </a:solidFill>
                <a:latin typeface="Times New Roman"/>
                <a:ea typeface="Times New Roman"/>
                <a:cs typeface="Lotus Linotype"/>
              </a:rPr>
              <a:t>-</a:t>
            </a:r>
            <a:r>
              <a:rPr lang="ar-SA" b="1" spc="-100" dirty="0">
                <a:solidFill>
                  <a:srgbClr val="FFC000"/>
                </a:solidFill>
                <a:latin typeface="Times New Roman"/>
                <a:ea typeface="Times New Roman"/>
                <a:cs typeface="Lotus Linotype"/>
              </a:rPr>
              <a:t> </a:t>
            </a:r>
            <a:r>
              <a:rPr lang="ar-SA" b="1" dirty="0">
                <a:solidFill>
                  <a:srgbClr val="FFC000"/>
                </a:solidFill>
                <a:latin typeface="Times New Roman"/>
                <a:ea typeface="Times New Roman"/>
                <a:cs typeface="Lotus Linotype"/>
              </a:rPr>
              <a:t>30%.</a:t>
            </a:r>
            <a:endParaRPr lang="en-US" sz="1600" b="1" dirty="0">
              <a:solidFill>
                <a:srgbClr val="FFC000"/>
              </a:solidFill>
              <a:latin typeface="Times New Roman"/>
              <a:ea typeface="Times New Roman"/>
            </a:endParaRPr>
          </a:p>
          <a:p>
            <a:pPr indent="269240" algn="justLow" rtl="1">
              <a:lnSpc>
                <a:spcPct val="80000"/>
              </a:lnSpc>
              <a:spcAft>
                <a:spcPts val="0"/>
              </a:spcAft>
            </a:pPr>
            <a:r>
              <a:rPr lang="ar-SA" b="1" dirty="0">
                <a:solidFill>
                  <a:srgbClr val="00B050"/>
                </a:solidFill>
                <a:latin typeface="Times New Roman"/>
                <a:ea typeface="Times New Roman"/>
                <a:cs typeface="Lotus Linotype"/>
              </a:rPr>
              <a:t>عذبة 		أقل من 0.5 %.</a:t>
            </a:r>
            <a:endParaRPr lang="en-US" sz="1600" b="1" dirty="0">
              <a:solidFill>
                <a:srgbClr val="00B050"/>
              </a:solidFill>
              <a:effectLst/>
              <a:latin typeface="Times New Roman"/>
              <a:ea typeface="Times New Roman"/>
            </a:endParaRPr>
          </a:p>
        </p:txBody>
      </p:sp>
    </p:spTree>
    <p:extLst>
      <p:ext uri="{BB962C8B-B14F-4D97-AF65-F5344CB8AC3E}">
        <p14:creationId xmlns:p14="http://schemas.microsoft.com/office/powerpoint/2010/main" val="1175617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6229" y="76200"/>
            <a:ext cx="8305800" cy="5034199"/>
          </a:xfrm>
          <a:prstGeom prst="rect">
            <a:avLst/>
          </a:prstGeom>
        </p:spPr>
        <p:txBody>
          <a:bodyPr wrap="square">
            <a:spAutoFit/>
          </a:bodyPr>
          <a:lstStyle/>
          <a:p>
            <a:pPr algn="r" rtl="1">
              <a:lnSpc>
                <a:spcPct val="115000"/>
              </a:lnSpc>
              <a:spcAft>
                <a:spcPts val="1000"/>
              </a:spcAft>
            </a:pPr>
            <a:r>
              <a:rPr lang="en-US" sz="3200" b="1" u="sng" dirty="0" smtClean="0">
                <a:solidFill>
                  <a:srgbClr val="C00000"/>
                </a:solidFill>
                <a:ea typeface="Calibri"/>
              </a:rPr>
              <a:t>14</a:t>
            </a:r>
            <a:r>
              <a:rPr lang="ar-SA" sz="3200" b="1" u="sng" dirty="0" smtClean="0">
                <a:solidFill>
                  <a:srgbClr val="C00000"/>
                </a:solidFill>
                <a:ea typeface="Calibri"/>
              </a:rPr>
              <a:t>-البحر </a:t>
            </a:r>
            <a:r>
              <a:rPr lang="ar-SA" sz="3200" b="1" u="sng" dirty="0">
                <a:solidFill>
                  <a:srgbClr val="C00000"/>
                </a:solidFill>
                <a:ea typeface="Calibri"/>
              </a:rPr>
              <a:t>الميت :</a:t>
            </a:r>
            <a:endParaRPr lang="en-US" sz="2400" u="sng" dirty="0">
              <a:solidFill>
                <a:srgbClr val="C00000"/>
              </a:solidFill>
              <a:ea typeface="Calibri"/>
              <a:cs typeface="Arial"/>
            </a:endParaRPr>
          </a:p>
          <a:p>
            <a:pPr algn="r" rtl="1">
              <a:lnSpc>
                <a:spcPct val="115000"/>
              </a:lnSpc>
              <a:spcAft>
                <a:spcPts val="1000"/>
              </a:spcAft>
            </a:pPr>
            <a:r>
              <a:rPr lang="ar-SA" b="1" dirty="0">
                <a:ea typeface="Calibri"/>
              </a:rPr>
              <a:t> </a:t>
            </a:r>
            <a:r>
              <a:rPr lang="ar-SA" sz="2000" b="1" dirty="0">
                <a:ea typeface="Calibri"/>
              </a:rPr>
              <a:t>بحيرة مالحة تقع في فلسطين والأردن عند مصب نهر الأردن. يعد ساحله الذي يبلغ (399م) تحت مستوى سطح البحر أكثر الأماكن انخفاضاً على وجه الأرض، والبحر الميت هو أشد المسطحات المائية ملوحة في العالم، إذ تبلغ ملوحته تسعة أضعاف ملوحة المحيط، ويشكل هذا البحر جزءاً من الحدود الفاصلة بين فلسطين والأردن</a:t>
            </a:r>
            <a:r>
              <a:rPr lang="en-US" sz="2000" b="1" dirty="0">
                <a:ea typeface="Calibri"/>
                <a:cs typeface="Arial"/>
              </a:rPr>
              <a:t>.</a:t>
            </a:r>
            <a:br>
              <a:rPr lang="en-US" sz="2000" b="1" dirty="0">
                <a:ea typeface="Calibri"/>
                <a:cs typeface="Arial"/>
              </a:rPr>
            </a:br>
            <a:r>
              <a:rPr lang="ar-SA" sz="2000" b="1" dirty="0">
                <a:ea typeface="Calibri"/>
              </a:rPr>
              <a:t>وقد سمي بهذا الأسم، لأنه لا يوجد فيه سوى القليل من النباتات، كما أنه لا يوجد فيه أسماك غير روبيان المياه المالحة. وإلى جانب هذا تكاد الحياة النباتية تنعدم تماماً في الأراضي المالحة التي تحيط بها</a:t>
            </a:r>
            <a:r>
              <a:rPr lang="en-US" sz="2000" b="1" dirty="0">
                <a:ea typeface="Calibri"/>
                <a:cs typeface="Arial"/>
              </a:rPr>
              <a:t>.</a:t>
            </a:r>
            <a:br>
              <a:rPr lang="en-US" sz="2000" b="1" dirty="0">
                <a:ea typeface="Calibri"/>
                <a:cs typeface="Arial"/>
              </a:rPr>
            </a:br>
            <a:r>
              <a:rPr lang="ar-SA" sz="2000" b="1" dirty="0">
                <a:ea typeface="Calibri"/>
              </a:rPr>
              <a:t>يقع البحر الميت في غور عميق في القشرة الأرضية وتغطي مياهه نحو (1.040كم2)، ويبلغ عرضه (18كم)، وطوله نحو </a:t>
            </a:r>
            <a:r>
              <a:rPr lang="ar-SA" sz="2000" b="1" dirty="0" smtClean="0">
                <a:ea typeface="Calibri"/>
              </a:rPr>
              <a:t>80كم</a:t>
            </a:r>
            <a:r>
              <a:rPr lang="en-US" sz="2000" b="1" dirty="0" smtClean="0">
                <a:ea typeface="Calibri"/>
                <a:cs typeface="Arial"/>
              </a:rPr>
              <a:t>).</a:t>
            </a:r>
            <a:r>
              <a:rPr lang="ar-SA" sz="2000" b="1" dirty="0" smtClean="0">
                <a:ea typeface="Calibri"/>
              </a:rPr>
              <a:t>ويلاحظ </a:t>
            </a:r>
            <a:r>
              <a:rPr lang="ar-SA" sz="2000" b="1" dirty="0">
                <a:ea typeface="Calibri"/>
              </a:rPr>
              <a:t>أن مستوى المياه في البحر الميت آخذ من التناقص منذ أوائل القرن العشرين، إذ أن معدل هطول الأمطار في هذه المنطقة </a:t>
            </a:r>
            <a:r>
              <a:rPr lang="ar-SA" sz="2000" b="1" dirty="0" smtClean="0">
                <a:ea typeface="Calibri"/>
              </a:rPr>
              <a:t>أقل</a:t>
            </a:r>
            <a:r>
              <a:rPr lang="en-US" sz="2000" b="1" dirty="0" smtClean="0">
                <a:ea typeface="Calibri"/>
                <a:cs typeface="Arial"/>
              </a:rPr>
              <a:t>.</a:t>
            </a:r>
            <a:r>
              <a:rPr lang="en-US" sz="2000" b="1" dirty="0">
                <a:ea typeface="Calibri"/>
                <a:cs typeface="Arial"/>
              </a:rPr>
              <a:t/>
            </a:r>
            <a:br>
              <a:rPr lang="en-US" sz="2000" b="1" dirty="0">
                <a:ea typeface="Calibri"/>
                <a:cs typeface="Arial"/>
              </a:rPr>
            </a:br>
            <a:r>
              <a:rPr lang="ar-SA" sz="2000" b="1" dirty="0">
                <a:ea typeface="Calibri"/>
              </a:rPr>
              <a:t>ويحتوي البحر الميت على كميات كبيرة من الأملاح المعدنية منها ملح الطعام، والبروميد وكلوريد الكالسيوم، وكلوريد البوتاسيوم</a:t>
            </a:r>
            <a:r>
              <a:rPr lang="en-US" sz="2000" b="1" dirty="0">
                <a:ea typeface="Calibri"/>
                <a:cs typeface="Arial"/>
              </a:rPr>
              <a:t>.</a:t>
            </a:r>
            <a:endParaRPr lang="en-US" sz="1600" dirty="0">
              <a:ea typeface="Calibri"/>
              <a:cs typeface="Arial"/>
            </a:endParaRPr>
          </a:p>
        </p:txBody>
      </p:sp>
      <p:pic>
        <p:nvPicPr>
          <p:cNvPr id="7170" name="Picture 2" descr="نتيجة بحث الصور عن صور عن البحر المي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115" y="5007013"/>
            <a:ext cx="3276600" cy="1771688"/>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صورة ذات صلة"/>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5110456"/>
            <a:ext cx="2876550" cy="159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0004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0343" y="381000"/>
            <a:ext cx="7620000" cy="4653582"/>
          </a:xfrm>
          <a:prstGeom prst="rect">
            <a:avLst/>
          </a:prstGeom>
        </p:spPr>
        <p:txBody>
          <a:bodyPr wrap="square">
            <a:spAutoFit/>
          </a:bodyPr>
          <a:lstStyle/>
          <a:p>
            <a:pPr algn="r" rtl="1">
              <a:lnSpc>
                <a:spcPct val="115000"/>
              </a:lnSpc>
              <a:spcAft>
                <a:spcPts val="1000"/>
              </a:spcAft>
            </a:pPr>
            <a:r>
              <a:rPr lang="en-US" sz="3200" b="1" u="sng" dirty="0">
                <a:solidFill>
                  <a:srgbClr val="C00000"/>
                </a:solidFill>
                <a:ea typeface="Calibri"/>
                <a:cs typeface="Arial"/>
              </a:rPr>
              <a:t>* </a:t>
            </a:r>
            <a:r>
              <a:rPr lang="ar-SA" sz="3200" b="1" u="sng" dirty="0">
                <a:solidFill>
                  <a:srgbClr val="C00000"/>
                </a:solidFill>
                <a:ea typeface="Calibri"/>
              </a:rPr>
              <a:t>الحواف القارية</a:t>
            </a:r>
            <a:r>
              <a:rPr lang="en-US" sz="3200" b="1" u="sng" dirty="0">
                <a:solidFill>
                  <a:srgbClr val="C00000"/>
                </a:solidFill>
                <a:ea typeface="Calibri"/>
                <a:cs typeface="Arial"/>
              </a:rPr>
              <a:t> :</a:t>
            </a:r>
            <a:endParaRPr lang="en-US" sz="2400" u="sng" dirty="0">
              <a:solidFill>
                <a:srgbClr val="C00000"/>
              </a:solidFill>
              <a:ea typeface="Calibri"/>
              <a:cs typeface="Arial"/>
            </a:endParaRPr>
          </a:p>
          <a:p>
            <a:pPr algn="r" rtl="1">
              <a:lnSpc>
                <a:spcPct val="115000"/>
              </a:lnSpc>
              <a:spcAft>
                <a:spcPts val="1000"/>
              </a:spcAft>
            </a:pPr>
            <a:r>
              <a:rPr lang="ar-SA" sz="3200" b="1" u="sng" dirty="0">
                <a:solidFill>
                  <a:srgbClr val="C00000"/>
                </a:solidFill>
                <a:ea typeface="Calibri"/>
              </a:rPr>
              <a:t>تشكل الحواف القارية الجزء الصخري </a:t>
            </a:r>
            <a:r>
              <a:rPr lang="ar-SA" sz="3200" b="1" u="sng" dirty="0" smtClean="0">
                <a:solidFill>
                  <a:srgbClr val="C00000"/>
                </a:solidFill>
                <a:ea typeface="Calibri"/>
              </a:rPr>
              <a:t>الذي </a:t>
            </a:r>
            <a:r>
              <a:rPr lang="ar-SA" sz="3200" b="1" u="sng" dirty="0">
                <a:solidFill>
                  <a:srgbClr val="C00000"/>
                </a:solidFill>
                <a:ea typeface="Calibri"/>
              </a:rPr>
              <a:t>يحد القارات</a:t>
            </a:r>
            <a:r>
              <a:rPr lang="ar-SA" sz="3200" b="1" u="sng" dirty="0" smtClean="0">
                <a:solidFill>
                  <a:srgbClr val="C00000"/>
                </a:solidFill>
                <a:ea typeface="Calibri"/>
              </a:rPr>
              <a:t>.</a:t>
            </a:r>
            <a:endParaRPr lang="en-US" sz="3200" b="1" u="sng" dirty="0" smtClean="0">
              <a:solidFill>
                <a:srgbClr val="C00000"/>
              </a:solidFill>
              <a:ea typeface="Calibri"/>
            </a:endParaRPr>
          </a:p>
          <a:p>
            <a:pPr algn="r" rtl="1">
              <a:lnSpc>
                <a:spcPct val="115000"/>
              </a:lnSpc>
              <a:spcAft>
                <a:spcPts val="1000"/>
              </a:spcAft>
            </a:pPr>
            <a:r>
              <a:rPr lang="ar-SA" sz="3200" b="1" u="sng" dirty="0" smtClean="0">
                <a:solidFill>
                  <a:srgbClr val="C00000"/>
                </a:solidFill>
                <a:ea typeface="Calibri"/>
              </a:rPr>
              <a:t> </a:t>
            </a:r>
            <a:r>
              <a:rPr lang="ar-SA" sz="3200" b="1" u="sng" dirty="0">
                <a:solidFill>
                  <a:srgbClr val="C00000"/>
                </a:solidFill>
                <a:ea typeface="Calibri"/>
              </a:rPr>
              <a:t>ويشمل ثلاثة أجزاء هي</a:t>
            </a:r>
            <a:r>
              <a:rPr lang="en-US" sz="3200" b="1" u="sng" dirty="0">
                <a:solidFill>
                  <a:srgbClr val="C00000"/>
                </a:solidFill>
                <a:ea typeface="Calibri"/>
                <a:cs typeface="Arial"/>
              </a:rPr>
              <a:t> </a:t>
            </a:r>
            <a:r>
              <a:rPr lang="en-US" b="1" dirty="0">
                <a:ea typeface="Calibri"/>
                <a:cs typeface="Arial"/>
              </a:rPr>
              <a:t>:</a:t>
            </a:r>
            <a:endParaRPr lang="en-US" sz="1400" dirty="0">
              <a:ea typeface="Calibri"/>
              <a:cs typeface="Arial"/>
            </a:endParaRPr>
          </a:p>
          <a:p>
            <a:pPr algn="r" rtl="1">
              <a:lnSpc>
                <a:spcPct val="115000"/>
              </a:lnSpc>
              <a:spcAft>
                <a:spcPts val="1000"/>
              </a:spcAft>
            </a:pPr>
            <a:r>
              <a:rPr lang="ar-SA" sz="2800" b="1" i="1" u="sng" dirty="0">
                <a:solidFill>
                  <a:srgbClr val="FF0000"/>
                </a:solidFill>
                <a:ea typeface="Calibri"/>
              </a:rPr>
              <a:t>أولاً : الرصيف القاري</a:t>
            </a:r>
            <a:r>
              <a:rPr lang="en-US" sz="2800" b="1" dirty="0">
                <a:ea typeface="Calibri"/>
                <a:cs typeface="Arial"/>
              </a:rPr>
              <a:t> </a:t>
            </a:r>
            <a:r>
              <a:rPr lang="en-US" sz="2800" b="1" dirty="0" smtClean="0">
                <a:ea typeface="Calibri"/>
                <a:cs typeface="Arial"/>
              </a:rPr>
              <a:t>:</a:t>
            </a:r>
            <a:r>
              <a:rPr lang="ar-SA" sz="2800" b="1" dirty="0" smtClean="0">
                <a:ea typeface="Calibri"/>
              </a:rPr>
              <a:t>هو </a:t>
            </a:r>
            <a:r>
              <a:rPr lang="ar-SA" sz="2800" b="1" dirty="0">
                <a:ea typeface="Calibri"/>
              </a:rPr>
              <a:t>اليابسة المغمورة بماء البحر، وتقع بالقرب من حافة القارات، ويبدأ الرصيف القاري من خط الشاطئ الذي ينحدر تدرجياً تحت الماء إلى عمق معدله </a:t>
            </a:r>
            <a:r>
              <a:rPr lang="en-US" sz="2800" b="1" dirty="0" smtClean="0">
                <a:ea typeface="Calibri"/>
                <a:cs typeface="Arial"/>
              </a:rPr>
              <a:t>130</a:t>
            </a:r>
            <a:r>
              <a:rPr lang="ar-SA" sz="2800" b="1" dirty="0" smtClean="0">
                <a:ea typeface="Calibri"/>
              </a:rPr>
              <a:t>م </a:t>
            </a:r>
            <a:r>
              <a:rPr lang="ar-SA" sz="2800" b="1" dirty="0">
                <a:ea typeface="Calibri"/>
              </a:rPr>
              <a:t>تقريباً، ويبلغ معدل عرضه (75كم). ويمتد في مناطق معينة، مثل بعض أجزاء المناطق القطبية الشمالية لأكير من </a:t>
            </a:r>
            <a:r>
              <a:rPr lang="ar-SA" sz="2800" b="1" dirty="0" smtClean="0">
                <a:ea typeface="Calibri"/>
              </a:rPr>
              <a:t>1.200كم</a:t>
            </a:r>
            <a:endParaRPr lang="en-US" sz="1400" dirty="0">
              <a:ea typeface="Calibri"/>
              <a:cs typeface="Arial"/>
            </a:endParaRPr>
          </a:p>
        </p:txBody>
      </p:sp>
      <p:pic>
        <p:nvPicPr>
          <p:cNvPr id="3" name="Picture 2" descr="نتيجة بحث الصور عن صور عن الحواف القارية"/>
          <p:cNvPicPr/>
          <p:nvPr/>
        </p:nvPicPr>
        <p:blipFill>
          <a:blip r:embed="rId2">
            <a:extLst>
              <a:ext uri="{28A0092B-C50C-407E-A947-70E740481C1C}">
                <a14:useLocalDpi xmlns:a14="http://schemas.microsoft.com/office/drawing/2010/main" val="0"/>
              </a:ext>
            </a:extLst>
          </a:blip>
          <a:srcRect/>
          <a:stretch>
            <a:fillRect/>
          </a:stretch>
        </p:blipFill>
        <p:spPr bwMode="auto">
          <a:xfrm>
            <a:off x="2514600" y="4998296"/>
            <a:ext cx="3886200" cy="1752600"/>
          </a:xfrm>
          <a:prstGeom prst="rect">
            <a:avLst/>
          </a:prstGeom>
          <a:noFill/>
          <a:ln>
            <a:noFill/>
          </a:ln>
        </p:spPr>
      </p:pic>
    </p:spTree>
    <p:extLst>
      <p:ext uri="{BB962C8B-B14F-4D97-AF65-F5344CB8AC3E}">
        <p14:creationId xmlns:p14="http://schemas.microsoft.com/office/powerpoint/2010/main" val="14757954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680829"/>
            <a:ext cx="7010400" cy="3991862"/>
          </a:xfrm>
          <a:prstGeom prst="rect">
            <a:avLst/>
          </a:prstGeom>
        </p:spPr>
        <p:txBody>
          <a:bodyPr wrap="square">
            <a:spAutoFit/>
          </a:bodyPr>
          <a:lstStyle/>
          <a:p>
            <a:pPr algn="r" rtl="1">
              <a:lnSpc>
                <a:spcPct val="115000"/>
              </a:lnSpc>
              <a:spcAft>
                <a:spcPts val="1000"/>
              </a:spcAft>
            </a:pPr>
            <a:r>
              <a:rPr lang="ar-SA" sz="3200" b="1" u="sng" dirty="0">
                <a:solidFill>
                  <a:srgbClr val="FF0000"/>
                </a:solidFill>
                <a:ea typeface="Calibri"/>
              </a:rPr>
              <a:t>ثانياً : المنحدر القاري</a:t>
            </a:r>
            <a:r>
              <a:rPr lang="en-US" sz="3200" b="1" u="sng" dirty="0">
                <a:solidFill>
                  <a:srgbClr val="FF0000"/>
                </a:solidFill>
                <a:ea typeface="Calibri"/>
                <a:cs typeface="Arial"/>
              </a:rPr>
              <a:t> :</a:t>
            </a:r>
            <a:endParaRPr lang="en-US" sz="2400" u="sng" dirty="0">
              <a:solidFill>
                <a:srgbClr val="FF0000"/>
              </a:solidFill>
              <a:ea typeface="Calibri"/>
              <a:cs typeface="Arial"/>
            </a:endParaRPr>
          </a:p>
          <a:p>
            <a:pPr algn="r" rtl="1">
              <a:lnSpc>
                <a:spcPct val="115000"/>
              </a:lnSpc>
              <a:spcAft>
                <a:spcPts val="1000"/>
              </a:spcAft>
            </a:pPr>
            <a:r>
              <a:rPr lang="ar-SA" sz="2400" b="1" dirty="0">
                <a:ea typeface="Calibri"/>
              </a:rPr>
              <a:t>يبدأ عند الحدود الخارجية للرصيف القاري. ويكون المنحدر أكثر عمقاً من الرصيف القاري ويغطس لأعماق (3.6)كم. ونتيجة لذلك يشكل المنحدر جوانب القارات. ويتراوح عرضه بين (</a:t>
            </a:r>
            <a:r>
              <a:rPr lang="ar-SA" sz="2400" b="1" dirty="0" smtClean="0">
                <a:ea typeface="Calibri"/>
              </a:rPr>
              <a:t>20و100كم</a:t>
            </a:r>
            <a:r>
              <a:rPr lang="en-US" sz="2400" b="1" dirty="0" smtClean="0">
                <a:ea typeface="Calibri"/>
                <a:cs typeface="Arial"/>
              </a:rPr>
              <a:t>.</a:t>
            </a:r>
            <a:endParaRPr lang="en-US" dirty="0">
              <a:ea typeface="Calibri"/>
              <a:cs typeface="Arial"/>
            </a:endParaRPr>
          </a:p>
          <a:p>
            <a:pPr algn="r" rtl="1">
              <a:lnSpc>
                <a:spcPct val="115000"/>
              </a:lnSpc>
              <a:spcAft>
                <a:spcPts val="1000"/>
              </a:spcAft>
            </a:pPr>
            <a:r>
              <a:rPr lang="ar-SA" sz="3200" b="1" u="sng" dirty="0">
                <a:solidFill>
                  <a:srgbClr val="FF0000"/>
                </a:solidFill>
                <a:ea typeface="Calibri"/>
              </a:rPr>
              <a:t>ثالثاً : المرتفع القاري</a:t>
            </a:r>
            <a:r>
              <a:rPr lang="en-US" sz="3200" b="1" u="sng" dirty="0">
                <a:solidFill>
                  <a:srgbClr val="FF0000"/>
                </a:solidFill>
                <a:ea typeface="Calibri"/>
                <a:cs typeface="Arial"/>
              </a:rPr>
              <a:t> :</a:t>
            </a:r>
            <a:endParaRPr lang="en-US" sz="2400" u="sng" dirty="0">
              <a:solidFill>
                <a:srgbClr val="FF0000"/>
              </a:solidFill>
              <a:ea typeface="Calibri"/>
              <a:cs typeface="Arial"/>
            </a:endParaRPr>
          </a:p>
          <a:p>
            <a:pPr lvl="0" algn="r"/>
            <a:r>
              <a:rPr lang="ar-SA" sz="2400" b="1" dirty="0">
                <a:ea typeface="Calibri"/>
              </a:rPr>
              <a:t>يتكون من رواسب الرصيف القاري والمنحدر القاري التي تتراكم عند قاع المنحدر القاري، ويمتد الراسب السميك المترسب من المرتفع </a:t>
            </a:r>
            <a:r>
              <a:rPr lang="ar-IQ" sz="2400" b="1" dirty="0" smtClean="0">
                <a:ea typeface="Calibri"/>
              </a:rPr>
              <a:t>كم من المنحدر.</a:t>
            </a:r>
            <a:r>
              <a:rPr lang="en-US" sz="2400" b="1" dirty="0" smtClean="0">
                <a:ea typeface="Calibri"/>
              </a:rPr>
              <a:t>1000</a:t>
            </a:r>
            <a:r>
              <a:rPr lang="ar-SA" sz="2400" b="1" dirty="0" smtClean="0">
                <a:ea typeface="Calibri"/>
              </a:rPr>
              <a:t>القاري </a:t>
            </a:r>
            <a:r>
              <a:rPr lang="ar-SA" sz="2400" b="1" dirty="0">
                <a:ea typeface="Calibri"/>
              </a:rPr>
              <a:t>إلى </a:t>
            </a:r>
            <a:r>
              <a:rPr lang="ar-SA" sz="2400" b="1" dirty="0" smtClean="0">
                <a:ea typeface="Calibri"/>
              </a:rPr>
              <a:t>حوالي</a:t>
            </a:r>
            <a:endParaRPr lang="ar-IQ" sz="2400" dirty="0"/>
          </a:p>
        </p:txBody>
      </p:sp>
    </p:spTree>
    <p:extLst>
      <p:ext uri="{BB962C8B-B14F-4D97-AF65-F5344CB8AC3E}">
        <p14:creationId xmlns:p14="http://schemas.microsoft.com/office/powerpoint/2010/main" val="9295582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666449"/>
            <a:ext cx="7086600" cy="4409412"/>
          </a:xfrm>
          <a:prstGeom prst="rect">
            <a:avLst/>
          </a:prstGeom>
        </p:spPr>
        <p:txBody>
          <a:bodyPr wrap="square">
            <a:spAutoFit/>
          </a:bodyPr>
          <a:lstStyle/>
          <a:p>
            <a:pPr algn="r" rtl="1">
              <a:lnSpc>
                <a:spcPct val="115000"/>
              </a:lnSpc>
              <a:spcAft>
                <a:spcPts val="1000"/>
              </a:spcAft>
            </a:pPr>
            <a:r>
              <a:rPr lang="en-US" sz="2800" b="1" u="sng" dirty="0">
                <a:solidFill>
                  <a:srgbClr val="FF0000"/>
                </a:solidFill>
                <a:ea typeface="Calibri"/>
                <a:cs typeface="Arial"/>
              </a:rPr>
              <a:t>* </a:t>
            </a:r>
            <a:r>
              <a:rPr lang="ar-SA" sz="2800" b="1" u="sng" dirty="0">
                <a:solidFill>
                  <a:srgbClr val="FF0000"/>
                </a:solidFill>
                <a:ea typeface="Calibri"/>
              </a:rPr>
              <a:t>القمم البحرية والوديان والسهول الغورية</a:t>
            </a:r>
            <a:r>
              <a:rPr lang="en-US" sz="2800" b="1" u="sng" dirty="0">
                <a:solidFill>
                  <a:srgbClr val="FF0000"/>
                </a:solidFill>
                <a:ea typeface="Calibri"/>
                <a:cs typeface="Arial"/>
              </a:rPr>
              <a:t> </a:t>
            </a:r>
            <a:r>
              <a:rPr lang="en-US" b="1" dirty="0">
                <a:ea typeface="Calibri"/>
                <a:cs typeface="Arial"/>
              </a:rPr>
              <a:t>:-</a:t>
            </a:r>
            <a:endParaRPr lang="en-US" sz="1400" dirty="0">
              <a:ea typeface="Calibri"/>
              <a:cs typeface="Arial"/>
            </a:endParaRPr>
          </a:p>
          <a:p>
            <a:pPr algn="r"/>
            <a:r>
              <a:rPr lang="ar-SA" sz="2000" b="1" dirty="0">
                <a:ea typeface="Calibri"/>
              </a:rPr>
              <a:t>تقع قمم الجبال البحرية والوديان والسهول بعد الحافة القارية في حوض المحيط. وتشكل الهضاب في وسط المحيط معلماً رئيسياً للحوض. وتتكون الهضاب من سلسلة </a:t>
            </a:r>
            <a:r>
              <a:rPr lang="en-US" sz="2000" b="1" dirty="0" smtClean="0">
                <a:ea typeface="Calibri"/>
              </a:rPr>
              <a:t>.</a:t>
            </a:r>
            <a:r>
              <a:rPr lang="ar-SA" sz="2000" b="1" dirty="0" smtClean="0">
                <a:ea typeface="Calibri"/>
              </a:rPr>
              <a:t>جبال </a:t>
            </a:r>
            <a:r>
              <a:rPr lang="ar-SA" sz="2000" b="1" dirty="0">
                <a:ea typeface="Calibri"/>
              </a:rPr>
              <a:t>تمتد حوالي (60.000كم) عبر المحيطات الرئيسية </a:t>
            </a:r>
            <a:r>
              <a:rPr lang="ar-SA" sz="2000" b="1" dirty="0" smtClean="0">
                <a:ea typeface="Calibri"/>
              </a:rPr>
              <a:t>الثلاثة</a:t>
            </a:r>
            <a:endParaRPr lang="en-US" sz="2000" b="1" dirty="0" smtClean="0">
              <a:ea typeface="Calibri"/>
            </a:endParaRPr>
          </a:p>
          <a:p>
            <a:pPr algn="r"/>
            <a:r>
              <a:rPr lang="ar-IQ" sz="2000" b="1" dirty="0" smtClean="0">
                <a:ea typeface="Calibri"/>
              </a:rPr>
              <a:t>اكتشف العلماء </a:t>
            </a:r>
            <a:r>
              <a:rPr lang="ar-SA" sz="2000" b="1" dirty="0" smtClean="0">
                <a:ea typeface="Calibri"/>
              </a:rPr>
              <a:t>سلسلة </a:t>
            </a:r>
            <a:r>
              <a:rPr lang="ar-SA" sz="2000" b="1" dirty="0">
                <a:ea typeface="Calibri"/>
              </a:rPr>
              <a:t>من الجبال في كل محيط على انفراد، وأطلقوا عليها أسماء مختلفة تشمل سلسلة وسط المحيط الأطلسي، ومرتفع شرقي المحيط الهادئ، وسلسلة وسط </a:t>
            </a:r>
            <a:r>
              <a:rPr lang="ar-IQ" sz="2000" b="1" dirty="0" smtClean="0">
                <a:ea typeface="Calibri"/>
              </a:rPr>
              <a:t>المحيط </a:t>
            </a:r>
            <a:r>
              <a:rPr lang="ar-SA" sz="2000" b="1" dirty="0" smtClean="0">
                <a:solidFill>
                  <a:prstClr val="black"/>
                </a:solidFill>
                <a:ea typeface="Calibri"/>
              </a:rPr>
              <a:t>الهندي </a:t>
            </a:r>
            <a:r>
              <a:rPr lang="ar-SA" sz="2000" b="1" dirty="0" smtClean="0">
                <a:ea typeface="Calibri"/>
              </a:rPr>
              <a:t>وتقطع </a:t>
            </a:r>
            <a:r>
              <a:rPr lang="ar-SA" sz="2000" b="1" dirty="0">
                <a:ea typeface="Calibri"/>
              </a:rPr>
              <a:t>الوديان السحيقة سلسلة الهضاب </a:t>
            </a:r>
            <a:r>
              <a:rPr lang="ar-IQ" sz="2000" b="1" dirty="0">
                <a:ea typeface="Calibri"/>
              </a:rPr>
              <a:t>.</a:t>
            </a:r>
            <a:r>
              <a:rPr lang="en-US" sz="2000" b="1" dirty="0" smtClean="0">
                <a:ea typeface="Calibri"/>
                <a:cs typeface="Arial"/>
              </a:rPr>
              <a:t>.</a:t>
            </a:r>
            <a:r>
              <a:rPr lang="en-US" sz="2000" b="1" dirty="0">
                <a:ea typeface="Calibri"/>
                <a:cs typeface="Arial"/>
              </a:rPr>
              <a:t/>
            </a:r>
            <a:br>
              <a:rPr lang="en-US" sz="2000" b="1" dirty="0">
                <a:ea typeface="Calibri"/>
                <a:cs typeface="Arial"/>
              </a:rPr>
            </a:br>
            <a:r>
              <a:rPr lang="ar-SA" sz="2000" b="1" dirty="0">
                <a:ea typeface="Calibri"/>
              </a:rPr>
              <a:t>وتحدث نشاطات بركانية متكرة على طول هذه الوديان المركزية، وتنحدر جوانب هضاب وسط المحيط إلى أسفل نحو مناطق متسعة تسمى السهول الغورية</a:t>
            </a:r>
            <a:r>
              <a:rPr lang="en-US" sz="2000" b="1" dirty="0">
                <a:ea typeface="Calibri"/>
                <a:cs typeface="Arial"/>
              </a:rPr>
              <a:t>.</a:t>
            </a:r>
            <a:br>
              <a:rPr lang="en-US" sz="2000" b="1" dirty="0">
                <a:ea typeface="Calibri"/>
                <a:cs typeface="Arial"/>
              </a:rPr>
            </a:br>
            <a:r>
              <a:rPr lang="ar-SA" sz="2000" b="1" dirty="0">
                <a:ea typeface="Calibri"/>
              </a:rPr>
              <a:t>ويشمل المعالم الأخرى لحوض قاع البحر كلاً من الخنادق الضيقة والطويلة وجبالاً منعزلة تحت سطح الماء تسمى جبال البحر، وتشكل الخنادق أعمق أجزاء المحيط. كما تنشأ جبال المحيط من </a:t>
            </a:r>
            <a:r>
              <a:rPr lang="ar-SA" sz="2000" b="1" dirty="0" smtClean="0">
                <a:ea typeface="Calibri"/>
              </a:rPr>
              <a:t>الثور</a:t>
            </a:r>
            <a:r>
              <a:rPr lang="ar-IQ" sz="2000" b="1" dirty="0">
                <a:ea typeface="Calibri"/>
              </a:rPr>
              <a:t>ا</a:t>
            </a:r>
            <a:r>
              <a:rPr lang="ar-SA" sz="2000" b="1" dirty="0" smtClean="0">
                <a:ea typeface="Calibri"/>
              </a:rPr>
              <a:t>ت </a:t>
            </a:r>
            <a:r>
              <a:rPr lang="ar-SA" sz="2000" b="1" dirty="0">
                <a:ea typeface="Calibri"/>
              </a:rPr>
              <a:t>البركانية. ولهذه الجبال جوانب شديدة الانحدار، وربما ترتفع حتى (4.000) م فوق قاع البحر</a:t>
            </a:r>
            <a:endParaRPr lang="ar-IQ" sz="2000" dirty="0"/>
          </a:p>
        </p:txBody>
      </p:sp>
    </p:spTree>
    <p:extLst>
      <p:ext uri="{BB962C8B-B14F-4D97-AF65-F5344CB8AC3E}">
        <p14:creationId xmlns:p14="http://schemas.microsoft.com/office/powerpoint/2010/main" val="20660428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066800"/>
            <a:ext cx="7961086" cy="5529719"/>
          </a:xfrm>
          <a:prstGeom prst="rect">
            <a:avLst/>
          </a:prstGeom>
        </p:spPr>
        <p:txBody>
          <a:bodyPr wrap="square">
            <a:spAutoFit/>
          </a:bodyPr>
          <a:lstStyle/>
          <a:p>
            <a:pPr algn="r" rtl="1">
              <a:lnSpc>
                <a:spcPct val="115000"/>
              </a:lnSpc>
              <a:spcAft>
                <a:spcPts val="1000"/>
              </a:spcAft>
            </a:pPr>
            <a:r>
              <a:rPr lang="ar-SA" sz="3600" b="1" i="1" u="sng" dirty="0">
                <a:solidFill>
                  <a:schemeClr val="tx2">
                    <a:lumMod val="60000"/>
                    <a:lumOff val="40000"/>
                  </a:schemeClr>
                </a:solidFill>
                <a:ea typeface="Calibri"/>
              </a:rPr>
              <a:t>أهمية المحيطات</a:t>
            </a:r>
            <a:r>
              <a:rPr lang="en-US" b="1" dirty="0">
                <a:ea typeface="Calibri"/>
                <a:cs typeface="Arial"/>
              </a:rPr>
              <a:t> :-</a:t>
            </a:r>
            <a:endParaRPr lang="en-US" sz="1400" dirty="0">
              <a:ea typeface="Calibri"/>
              <a:cs typeface="Arial"/>
            </a:endParaRPr>
          </a:p>
          <a:p>
            <a:pPr algn="r" rtl="1">
              <a:lnSpc>
                <a:spcPct val="115000"/>
              </a:lnSpc>
              <a:spcAft>
                <a:spcPts val="1000"/>
              </a:spcAft>
            </a:pPr>
            <a:r>
              <a:rPr lang="en-US" b="1" dirty="0" smtClean="0">
                <a:ea typeface="Calibri"/>
                <a:cs typeface="Arial"/>
              </a:rPr>
              <a:t>1</a:t>
            </a:r>
            <a:r>
              <a:rPr lang="ar-IQ" b="1" dirty="0" smtClean="0">
                <a:ea typeface="Calibri"/>
                <a:cs typeface="Arial"/>
              </a:rPr>
              <a:t>-</a:t>
            </a:r>
            <a:r>
              <a:rPr lang="ar-SA" sz="2400" b="1" i="1" u="sng" dirty="0" smtClean="0">
                <a:solidFill>
                  <a:srgbClr val="FF0000"/>
                </a:solidFill>
                <a:ea typeface="Calibri"/>
              </a:rPr>
              <a:t>المحيطات </a:t>
            </a:r>
            <a:r>
              <a:rPr lang="ar-SA" sz="2400" b="1" i="1" u="sng" dirty="0">
                <a:solidFill>
                  <a:srgbClr val="FF0000"/>
                </a:solidFill>
                <a:ea typeface="Calibri"/>
              </a:rPr>
              <a:t>مصدر هام للغذاء </a:t>
            </a:r>
            <a:r>
              <a:rPr lang="ar-SA" b="1" dirty="0">
                <a:ea typeface="Calibri"/>
              </a:rPr>
              <a:t>:</a:t>
            </a:r>
            <a:r>
              <a:rPr lang="ar-SA" sz="2000" b="1" dirty="0">
                <a:ea typeface="Calibri"/>
              </a:rPr>
              <a:t>حيث يحتوي المحيط على مواد غذائية أهمها السمك والبحار ، ويصل مجموع ما يصطاد عالمياً من أنواع الأسماك المختلفة </a:t>
            </a:r>
            <a:r>
              <a:rPr lang="en-US" sz="2000" b="1" dirty="0">
                <a:ea typeface="Calibri"/>
                <a:cs typeface="Arial"/>
              </a:rPr>
              <a:t>(95%) </a:t>
            </a:r>
            <a:r>
              <a:rPr lang="ar-SA" sz="2000" b="1" dirty="0">
                <a:ea typeface="Calibri"/>
              </a:rPr>
              <a:t>بليون </a:t>
            </a:r>
            <a:r>
              <a:rPr lang="ar-SA" sz="2000" b="1" dirty="0" smtClean="0">
                <a:ea typeface="Calibri"/>
              </a:rPr>
              <a:t>ك</a:t>
            </a:r>
            <a:r>
              <a:rPr lang="ar-IQ" sz="2000" b="1" dirty="0">
                <a:ea typeface="Calibri"/>
              </a:rPr>
              <a:t>غ</a:t>
            </a:r>
            <a:r>
              <a:rPr lang="ar-SA" sz="2000" b="1" dirty="0" smtClean="0">
                <a:ea typeface="Calibri"/>
              </a:rPr>
              <a:t>م </a:t>
            </a:r>
            <a:r>
              <a:rPr lang="ar-SA" sz="2000" b="1" dirty="0">
                <a:ea typeface="Calibri"/>
              </a:rPr>
              <a:t>تقريباً في العام، ويكون معظم الصيد في مياه ساحلية ويتغذى الناس بحوالي (60%) من السمك والمحار بشكل مباشر، كما تستخدم بقية الانتاج السمكي في عمليات انتاجية منوعة أهمها: زيت السمك، والغذاء السمكي الذي يضاف إلى علف المواشي وغذاء الحيوانات الأليفة، وهناك أنواع عديدة من السمك والمحاريات التي يتم اصطيادها مثل : الأنشوفة والقد والحدوق والربحة والكركند والمحار والروبيان والسردين والتونة</a:t>
            </a:r>
            <a:r>
              <a:rPr lang="en-US" sz="2000" b="1" dirty="0">
                <a:ea typeface="Calibri"/>
                <a:cs typeface="Arial"/>
              </a:rPr>
              <a:t>.</a:t>
            </a:r>
            <a:br>
              <a:rPr lang="en-US" sz="2000" b="1" dirty="0">
                <a:ea typeface="Calibri"/>
                <a:cs typeface="Arial"/>
              </a:rPr>
            </a:br>
            <a:r>
              <a:rPr lang="ar-SA" sz="2000" b="1" dirty="0">
                <a:ea typeface="Calibri"/>
              </a:rPr>
              <a:t>وتصلح الأعشاب أو الحشائش البحرية أيضاً مصدراُ مهماً للغذاء بالإضافة إلى استخداماتها الصناعية، ويعد العشب العملاق المعروف باسم عشب البحر الأسمر، أحد أهم الأعشاب البحرية،وهو يحتوي على مجموعة كبيرة من الفيتامينات وبعض المعادن مثل اليود والبوتاسيوم، وأيضاً لهذا العشب البحري قيمة رئيسية هو أنه يعتبر المصدر الأساسي لمادة الألجين، وهي مادة غليظة القوام تستخدم في عمل الأيس كريم ومتبلات السلطة، ومستحضرات التجميل ومنتجات أخرى كثيرة</a:t>
            </a:r>
            <a:r>
              <a:rPr lang="en-US" sz="2000" b="1" dirty="0">
                <a:ea typeface="Calibri"/>
                <a:cs typeface="Arial"/>
              </a:rPr>
              <a:t>.</a:t>
            </a:r>
            <a:endParaRPr lang="en-US" sz="1600" dirty="0">
              <a:ea typeface="Calibri"/>
              <a:cs typeface="Arial"/>
            </a:endParaRPr>
          </a:p>
        </p:txBody>
      </p:sp>
      <p:pic>
        <p:nvPicPr>
          <p:cNvPr id="1026" name="Picture 2" descr="نتيجة بحث الصور عن صور عن اهمية البحار والمحيط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6171" y="276224"/>
            <a:ext cx="4810125" cy="1581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261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239000" cy="4110869"/>
          </a:xfrm>
          <a:prstGeom prst="rect">
            <a:avLst/>
          </a:prstGeom>
        </p:spPr>
        <p:txBody>
          <a:bodyPr wrap="square">
            <a:spAutoFit/>
          </a:bodyPr>
          <a:lstStyle/>
          <a:p>
            <a:pPr algn="r" rtl="1">
              <a:lnSpc>
                <a:spcPct val="115000"/>
              </a:lnSpc>
              <a:spcAft>
                <a:spcPts val="1000"/>
              </a:spcAft>
            </a:pPr>
            <a:r>
              <a:rPr lang="en-US" sz="3200" b="1" i="1" u="sng" dirty="0" smtClean="0">
                <a:solidFill>
                  <a:srgbClr val="FF0000"/>
                </a:solidFill>
                <a:ea typeface="Calibri"/>
              </a:rPr>
              <a:t>2</a:t>
            </a:r>
            <a:r>
              <a:rPr lang="ar-IQ" sz="3200" b="1" i="1" u="sng" dirty="0" smtClean="0">
                <a:solidFill>
                  <a:srgbClr val="FF0000"/>
                </a:solidFill>
                <a:ea typeface="Calibri"/>
              </a:rPr>
              <a:t>- </a:t>
            </a:r>
            <a:r>
              <a:rPr lang="ar-SA" sz="3200" b="1" i="1" u="sng" dirty="0" smtClean="0">
                <a:solidFill>
                  <a:srgbClr val="FF0000"/>
                </a:solidFill>
                <a:ea typeface="Calibri"/>
              </a:rPr>
              <a:t>المحيطات </a:t>
            </a:r>
            <a:r>
              <a:rPr lang="ar-SA" sz="3200" b="1" i="1" u="sng" dirty="0">
                <a:solidFill>
                  <a:srgbClr val="FF0000"/>
                </a:solidFill>
                <a:ea typeface="Calibri"/>
              </a:rPr>
              <a:t>مصدر هام للطاقة</a:t>
            </a:r>
            <a:r>
              <a:rPr lang="en-US" sz="3200" b="1" i="1" u="sng" dirty="0">
                <a:solidFill>
                  <a:srgbClr val="FF0000"/>
                </a:solidFill>
                <a:ea typeface="Calibri"/>
                <a:cs typeface="Arial"/>
              </a:rPr>
              <a:t> </a:t>
            </a:r>
            <a:r>
              <a:rPr lang="en-US" b="1" dirty="0">
                <a:ea typeface="Calibri"/>
                <a:cs typeface="Arial"/>
              </a:rPr>
              <a:t>:</a:t>
            </a:r>
            <a:endParaRPr lang="en-US" sz="1400" dirty="0">
              <a:ea typeface="Calibri"/>
              <a:cs typeface="Arial"/>
            </a:endParaRPr>
          </a:p>
          <a:p>
            <a:pPr algn="r"/>
            <a:r>
              <a:rPr lang="ar-SA" sz="2400" b="1" dirty="0">
                <a:ea typeface="Calibri"/>
              </a:rPr>
              <a:t>يوفر المحيط موارد عديدة للطاقة أهمها النفط والغاز الطبيعي، وتختزن الآبار البعيدة عن الشاطئ أو الآبار البحرية تحت قاع المحيط كميات كبيرة من الرواسب النفطية والغاز الطبيعي، وحيث أن استغلال احتياطيات النفط والغاز على اليابسة قد استخدمت وأصبحت باهظة التكاليف، ومن الصعب جداً استغلالها، إلا أن البحث عن رواسب بحرية واكتشافها أصبح متزايداً ومهماً</a:t>
            </a:r>
            <a:r>
              <a:rPr lang="en-US" sz="2400" b="1" dirty="0">
                <a:ea typeface="Calibri"/>
                <a:cs typeface="Arial"/>
              </a:rPr>
              <a:t>.</a:t>
            </a:r>
            <a:br>
              <a:rPr lang="en-US" sz="2400" b="1" dirty="0">
                <a:ea typeface="Calibri"/>
                <a:cs typeface="Arial"/>
              </a:rPr>
            </a:br>
            <a:r>
              <a:rPr lang="ar-SA" sz="2400" b="1" dirty="0">
                <a:ea typeface="Calibri"/>
              </a:rPr>
              <a:t>كما تسهم عمليتا المد والجزر في المحيط في توفير الطاقة، إذ أن قوة ارتفاع المياه وانخفاضها بالمد يساعد على استخدام هذه الطاقة المدية السهلة في توليد الكهرباء</a:t>
            </a:r>
            <a:endParaRPr lang="ar-IQ" sz="2400" dirty="0"/>
          </a:p>
        </p:txBody>
      </p:sp>
      <p:sp>
        <p:nvSpPr>
          <p:cNvPr id="3" name="AutoShape 2" descr="نتيجة بحث الصور عن صور مصادر الطاقة من المحيطات"/>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4" name="AutoShape 4" descr="نتيجة بحث الصور عن صور مصادر الطاقة من المحيطات"/>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5" name="AutoShape 6" descr="نتيجة بحث الصور عن صور مصادر الطاقة من المحيطات"/>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6" name="AutoShape 8" descr="نتيجة بحث الصور عن صور مصادر الطاقة من المحيطات"/>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pic>
        <p:nvPicPr>
          <p:cNvPr id="7" name="Picture 6" descr="نتيجة بحث الصور عن صور مصادر الطاقة من المحيطات"/>
          <p:cNvPicPr/>
          <p:nvPr/>
        </p:nvPicPr>
        <p:blipFill>
          <a:blip r:embed="rId2">
            <a:extLst>
              <a:ext uri="{28A0092B-C50C-407E-A947-70E740481C1C}">
                <a14:useLocalDpi xmlns:a14="http://schemas.microsoft.com/office/drawing/2010/main" val="0"/>
              </a:ext>
            </a:extLst>
          </a:blip>
          <a:srcRect/>
          <a:stretch>
            <a:fillRect/>
          </a:stretch>
        </p:blipFill>
        <p:spPr bwMode="auto">
          <a:xfrm>
            <a:off x="838200" y="4339468"/>
            <a:ext cx="3162300" cy="1908931"/>
          </a:xfrm>
          <a:prstGeom prst="rect">
            <a:avLst/>
          </a:prstGeom>
          <a:noFill/>
          <a:ln>
            <a:noFill/>
          </a:ln>
        </p:spPr>
      </p:pic>
      <p:pic>
        <p:nvPicPr>
          <p:cNvPr id="8202" name="Picture 10" descr="نتيجة بحث الصور عن صور مصادر الطاقة من المحيطا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318377"/>
            <a:ext cx="2609850" cy="1930021"/>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نتيجة بحث الصور عن صور مصادر الطاقة من المحيطات"/>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3938" y="4318377"/>
            <a:ext cx="2576512" cy="1930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8281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1486" y="381000"/>
            <a:ext cx="7162800" cy="3670748"/>
          </a:xfrm>
          <a:prstGeom prst="rect">
            <a:avLst/>
          </a:prstGeom>
        </p:spPr>
        <p:txBody>
          <a:bodyPr wrap="square">
            <a:spAutoFit/>
          </a:bodyPr>
          <a:lstStyle/>
          <a:p>
            <a:pPr algn="r" rtl="1">
              <a:lnSpc>
                <a:spcPct val="115000"/>
              </a:lnSpc>
              <a:spcAft>
                <a:spcPts val="1000"/>
              </a:spcAft>
            </a:pPr>
            <a:r>
              <a:rPr lang="en-US" sz="2800" b="1" i="1" u="sng" dirty="0" smtClean="0">
                <a:solidFill>
                  <a:srgbClr val="FF0000"/>
                </a:solidFill>
                <a:ea typeface="Calibri"/>
              </a:rPr>
              <a:t>3</a:t>
            </a:r>
            <a:r>
              <a:rPr lang="ar-IQ" sz="2800" b="1" i="1" u="sng" dirty="0" smtClean="0">
                <a:solidFill>
                  <a:srgbClr val="FF0000"/>
                </a:solidFill>
                <a:ea typeface="Calibri"/>
              </a:rPr>
              <a:t>-</a:t>
            </a:r>
            <a:r>
              <a:rPr lang="ar-SA" sz="2800" b="1" i="1" u="sng" dirty="0" smtClean="0">
                <a:solidFill>
                  <a:srgbClr val="FF0000"/>
                </a:solidFill>
                <a:ea typeface="Calibri"/>
              </a:rPr>
              <a:t>المحيطات </a:t>
            </a:r>
            <a:r>
              <a:rPr lang="ar-SA" sz="2800" b="1" i="1" u="sng" dirty="0">
                <a:solidFill>
                  <a:srgbClr val="FF0000"/>
                </a:solidFill>
                <a:ea typeface="Calibri"/>
              </a:rPr>
              <a:t>مصدر هام للمعادن</a:t>
            </a:r>
            <a:r>
              <a:rPr lang="en-US" sz="2800" b="1" i="1" u="sng" dirty="0">
                <a:solidFill>
                  <a:srgbClr val="FF0000"/>
                </a:solidFill>
                <a:ea typeface="Calibri"/>
                <a:cs typeface="Arial"/>
              </a:rPr>
              <a:t>:</a:t>
            </a:r>
            <a:endParaRPr lang="en-US" sz="2000" i="1" u="sng" dirty="0">
              <a:solidFill>
                <a:srgbClr val="FF0000"/>
              </a:solidFill>
              <a:ea typeface="Calibri"/>
              <a:cs typeface="Arial"/>
            </a:endParaRPr>
          </a:p>
          <a:p>
            <a:pPr algn="r"/>
            <a:r>
              <a:rPr lang="ar-SA" sz="2400" b="1" dirty="0">
                <a:ea typeface="Calibri"/>
              </a:rPr>
              <a:t>تشمل المعادن التي استغلت من المحيط: الرمل والحصى، ويستخرجان من قاع المحيط ويستعملان في صناعة مواد البناء، كما أن لبعض أنواع الرمال قيمة كبيرة حيث أنها غنية بمعدن الفسفوريت والمواد الكيماوية الأخرى، ويحتوي ماء البحر نفسه على معادن مهمة مثل البروميد والمنجنيز وملح الطعام. وتنتشر الموارد المعدنية في أعماق قاع المحيط، حيث تحتوي الرواسب القريبة من الينابيع البحرية الحارة على النحاس والحديد والزنك</a:t>
            </a:r>
            <a:r>
              <a:rPr lang="en-US" sz="2400" b="1" dirty="0">
                <a:ea typeface="Calibri"/>
                <a:cs typeface="Arial"/>
              </a:rPr>
              <a:t>.</a:t>
            </a:r>
            <a:br>
              <a:rPr lang="en-US" sz="2400" b="1" dirty="0">
                <a:ea typeface="Calibri"/>
                <a:cs typeface="Arial"/>
              </a:rPr>
            </a:br>
            <a:endParaRPr lang="ar-IQ" sz="2400" dirty="0"/>
          </a:p>
        </p:txBody>
      </p:sp>
      <p:pic>
        <p:nvPicPr>
          <p:cNvPr id="4098" name="Picture 2" descr="نتيجة بحث الصور عن صور عن اهمية البحار والمحيط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3733800"/>
            <a:ext cx="4572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0951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6171" y="381000"/>
            <a:ext cx="7467600" cy="3293209"/>
          </a:xfrm>
          <a:prstGeom prst="rect">
            <a:avLst/>
          </a:prstGeom>
        </p:spPr>
        <p:txBody>
          <a:bodyPr wrap="square">
            <a:spAutoFit/>
          </a:bodyPr>
          <a:lstStyle/>
          <a:p>
            <a:pPr algn="r"/>
            <a:endParaRPr lang="en-US" sz="3200" b="1" i="1" u="sng" dirty="0" smtClean="0">
              <a:solidFill>
                <a:srgbClr val="FF0000"/>
              </a:solidFill>
              <a:ea typeface="Calibri"/>
            </a:endParaRPr>
          </a:p>
          <a:p>
            <a:pPr algn="r"/>
            <a:r>
              <a:rPr lang="ar-SA" sz="3200" b="1" i="1" u="sng" dirty="0" smtClean="0">
                <a:solidFill>
                  <a:srgbClr val="FF0000"/>
                </a:solidFill>
                <a:ea typeface="Calibri"/>
              </a:rPr>
              <a:t>المحيطات </a:t>
            </a:r>
            <a:r>
              <a:rPr lang="ar-SA" sz="3200" b="1" i="1" u="sng" dirty="0">
                <a:solidFill>
                  <a:srgbClr val="FF0000"/>
                </a:solidFill>
                <a:ea typeface="Calibri"/>
              </a:rPr>
              <a:t>مصدر هام للعاقير </a:t>
            </a:r>
            <a:r>
              <a:rPr lang="ar-SA" sz="3200" b="1" i="1" u="sng" dirty="0" smtClean="0">
                <a:solidFill>
                  <a:srgbClr val="FF0000"/>
                </a:solidFill>
                <a:ea typeface="Calibri"/>
              </a:rPr>
              <a:t>الطبية</a:t>
            </a:r>
            <a:r>
              <a:rPr lang="en-US" b="1" dirty="0" smtClean="0">
                <a:ea typeface="Calibri"/>
              </a:rPr>
              <a:t>-</a:t>
            </a:r>
            <a:r>
              <a:rPr lang="en-US" sz="2400" b="1" dirty="0" smtClean="0">
                <a:ea typeface="Calibri"/>
                <a:cs typeface="Arial"/>
              </a:rPr>
              <a:t>4</a:t>
            </a:r>
          </a:p>
          <a:p>
            <a:pPr algn="r"/>
            <a:r>
              <a:rPr lang="ar-SA" sz="2400" b="1" dirty="0" smtClean="0">
                <a:ea typeface="Calibri"/>
              </a:rPr>
              <a:t>تحضر </a:t>
            </a:r>
            <a:r>
              <a:rPr lang="ar-SA" sz="2400" b="1" dirty="0">
                <a:ea typeface="Calibri"/>
              </a:rPr>
              <a:t>العقاقير الطبية من بعض الكائنات البحرية، فالكائنات الشبيهة بالنبات وتسمى طحالب حمراء تعطي مانع التخثر وهو دواء يمنع تجلط الدم وهناك صنف من القواقع البحرية ينتج مادة تستعمل دواء الاسترخاء للعضلات، وللحياة البحرية أيضاً قيمة كبيرة في مجال البحوث الطبية، ويحتوي دم سرطان البحر على مادة تستخدم في الكشف عن أنواع العدوى المختلفة</a:t>
            </a:r>
            <a:r>
              <a:rPr lang="en-US" sz="2400" b="1" dirty="0">
                <a:ea typeface="Calibri"/>
                <a:cs typeface="Arial"/>
              </a:rPr>
              <a:t>.</a:t>
            </a:r>
            <a:endParaRPr lang="ar-IQ" sz="2400" dirty="0"/>
          </a:p>
        </p:txBody>
      </p:sp>
      <p:pic>
        <p:nvPicPr>
          <p:cNvPr id="2052" name="Picture 4" descr="نتيجة بحث الصور عن صور عن اهمية البحار والمحيط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429000"/>
            <a:ext cx="34290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نتيجة بحث الصور عن صور عن اهمية البحار والمحيطا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674209"/>
            <a:ext cx="2993571" cy="2726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2048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6086" y="609601"/>
            <a:ext cx="6858000" cy="3732304"/>
          </a:xfrm>
          <a:prstGeom prst="rect">
            <a:avLst/>
          </a:prstGeom>
        </p:spPr>
        <p:txBody>
          <a:bodyPr wrap="square">
            <a:spAutoFit/>
          </a:bodyPr>
          <a:lstStyle/>
          <a:p>
            <a:pPr algn="r" rtl="1">
              <a:lnSpc>
                <a:spcPct val="115000"/>
              </a:lnSpc>
              <a:spcAft>
                <a:spcPts val="1000"/>
              </a:spcAft>
            </a:pPr>
            <a:r>
              <a:rPr lang="en-US" sz="2800" b="1" i="1" u="sng" dirty="0" smtClean="0">
                <a:solidFill>
                  <a:srgbClr val="FF0000"/>
                </a:solidFill>
                <a:ea typeface="Calibri"/>
              </a:rPr>
              <a:t>5</a:t>
            </a:r>
            <a:r>
              <a:rPr lang="ar-IQ" sz="2800" b="1" i="1" u="sng" dirty="0" smtClean="0">
                <a:solidFill>
                  <a:srgbClr val="FF0000"/>
                </a:solidFill>
                <a:ea typeface="Calibri"/>
              </a:rPr>
              <a:t>-</a:t>
            </a:r>
            <a:r>
              <a:rPr lang="ar-SA" sz="2800" b="1" i="1" u="sng" dirty="0" smtClean="0">
                <a:solidFill>
                  <a:srgbClr val="FF0000"/>
                </a:solidFill>
                <a:ea typeface="Calibri"/>
              </a:rPr>
              <a:t>المحيطات </a:t>
            </a:r>
            <a:r>
              <a:rPr lang="ar-SA" sz="2800" b="1" i="1" u="sng" dirty="0">
                <a:solidFill>
                  <a:srgbClr val="FF0000"/>
                </a:solidFill>
                <a:ea typeface="Calibri"/>
              </a:rPr>
              <a:t>مصدر هام لمنتجات أخرى</a:t>
            </a:r>
            <a:r>
              <a:rPr lang="en-US" sz="2800" b="1" i="1" u="sng" dirty="0">
                <a:solidFill>
                  <a:srgbClr val="FF0000"/>
                </a:solidFill>
                <a:ea typeface="Calibri"/>
                <a:cs typeface="Arial"/>
              </a:rPr>
              <a:t> :</a:t>
            </a:r>
            <a:endParaRPr lang="en-US" sz="2000" i="1" u="sng" dirty="0">
              <a:solidFill>
                <a:srgbClr val="FF0000"/>
              </a:solidFill>
              <a:ea typeface="Calibri"/>
              <a:cs typeface="Arial"/>
            </a:endParaRPr>
          </a:p>
          <a:p>
            <a:pPr algn="r"/>
            <a:r>
              <a:rPr lang="ar-SA" sz="2800" b="1" dirty="0">
                <a:ea typeface="Calibri"/>
              </a:rPr>
              <a:t>تشمل المواد الأخرى التي نحصل عليها من المحيط: المرجان، اللؤلؤ والأصداف المستخدمة في صنع المجوهرات، ويتميز الإسفنج الطبيعي المستخرج من قاع المحيط بجودة عالية عن الأسفنج الصناعي. وفي العديد من المناطق الجافة القريبة من سواحل البحار يقوم الناس بتحلية ماء البحر، وذلك بإزالة الأملاح منه لإنتاج ماء </a:t>
            </a:r>
            <a:r>
              <a:rPr lang="ar-IQ" sz="2800" b="1" dirty="0" smtClean="0">
                <a:ea typeface="Calibri"/>
              </a:rPr>
              <a:t>عذب.</a:t>
            </a:r>
            <a:r>
              <a:rPr lang="en-US" b="1" dirty="0" smtClean="0">
                <a:ea typeface="Calibri"/>
                <a:cs typeface="Arial"/>
              </a:rPr>
              <a:t>.</a:t>
            </a:r>
            <a:endParaRPr lang="ar-IQ" dirty="0"/>
          </a:p>
        </p:txBody>
      </p:sp>
      <p:pic>
        <p:nvPicPr>
          <p:cNvPr id="3" name="Picture 2" descr="نتيجة بحث الصور عن صور عن اهمية البحار والمحيط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962400"/>
            <a:ext cx="2438400" cy="218122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نتيجة بحث الصور عن صور عن اهمية البحار والمحيطا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4191001"/>
            <a:ext cx="3319236" cy="1952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4814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81000"/>
            <a:ext cx="7239000" cy="4040080"/>
          </a:xfrm>
          <a:prstGeom prst="rect">
            <a:avLst/>
          </a:prstGeom>
        </p:spPr>
        <p:txBody>
          <a:bodyPr wrap="square">
            <a:spAutoFit/>
          </a:bodyPr>
          <a:lstStyle/>
          <a:p>
            <a:pPr algn="r" rtl="1">
              <a:lnSpc>
                <a:spcPct val="115000"/>
              </a:lnSpc>
              <a:spcAft>
                <a:spcPts val="1000"/>
              </a:spcAft>
            </a:pPr>
            <a:r>
              <a:rPr lang="en-US" sz="2800" b="1" i="1" u="sng" dirty="0" smtClean="0">
                <a:solidFill>
                  <a:srgbClr val="FF0000"/>
                </a:solidFill>
                <a:ea typeface="Calibri"/>
              </a:rPr>
              <a:t>6</a:t>
            </a:r>
            <a:r>
              <a:rPr lang="ar-IQ" sz="2800" b="1" i="1" u="sng" dirty="0" smtClean="0">
                <a:solidFill>
                  <a:srgbClr val="FF0000"/>
                </a:solidFill>
                <a:ea typeface="Calibri"/>
              </a:rPr>
              <a:t>-</a:t>
            </a:r>
            <a:r>
              <a:rPr lang="ar-SA" sz="2800" b="1" i="1" u="sng" dirty="0" smtClean="0">
                <a:solidFill>
                  <a:srgbClr val="FF0000"/>
                </a:solidFill>
                <a:ea typeface="Calibri"/>
              </a:rPr>
              <a:t>المحيطات </a:t>
            </a:r>
            <a:r>
              <a:rPr lang="ar-SA" sz="2800" b="1" i="1" u="sng" dirty="0">
                <a:solidFill>
                  <a:srgbClr val="FF0000"/>
                </a:solidFill>
                <a:ea typeface="Calibri"/>
              </a:rPr>
              <a:t>وتأثيرها على المناخ</a:t>
            </a:r>
            <a:r>
              <a:rPr lang="en-US" sz="2800" b="1" i="1" u="sng" dirty="0">
                <a:solidFill>
                  <a:srgbClr val="FF0000"/>
                </a:solidFill>
                <a:ea typeface="Calibri"/>
                <a:cs typeface="Arial"/>
              </a:rPr>
              <a:t> </a:t>
            </a:r>
            <a:r>
              <a:rPr lang="en-US" b="1" dirty="0">
                <a:ea typeface="Calibri"/>
                <a:cs typeface="Arial"/>
              </a:rPr>
              <a:t>:</a:t>
            </a:r>
            <a:endParaRPr lang="en-US" sz="1400" dirty="0">
              <a:ea typeface="Calibri"/>
              <a:cs typeface="Arial"/>
            </a:endParaRPr>
          </a:p>
          <a:p>
            <a:pPr algn="r"/>
            <a:r>
              <a:rPr lang="ar-SA" sz="2400" b="1" dirty="0">
                <a:ea typeface="Calibri"/>
              </a:rPr>
              <a:t>يساعد المحيط على ابقاء مناخ الأرض في صورة صحية، أو بسبب كبر حجم المحيط، وكذلك بطء تغيير درجة حرارة الماء فيه، فإن له تأثيراً في درجة حرارة الغلاف الجوي، ويختزن المحيط الحرارة الزائدة من الشمس في الصيف بينما تنطلق الحرارة المختزنة أثناء الشتاء من المحيط إلى الهواء، كما يؤثر دوران مياه المحيط في درجة حرارة الهواء، والمحيط هو المصدر الأساسي لمعظم الأمطار التي تسقط على الأرض حيث تبخر حرارة الشمس الماء من سطح المحيط، ويرتفع الماء </a:t>
            </a:r>
            <a:r>
              <a:rPr lang="ar-IQ" sz="2400" b="1" dirty="0" smtClean="0">
                <a:ea typeface="Calibri"/>
              </a:rPr>
              <a:t>على شكل</a:t>
            </a:r>
            <a:r>
              <a:rPr lang="ar-SA" sz="2400" b="1" dirty="0" smtClean="0">
                <a:ea typeface="Calibri"/>
              </a:rPr>
              <a:t> </a:t>
            </a:r>
            <a:r>
              <a:rPr lang="ar-SA" sz="2400" b="1" dirty="0">
                <a:ea typeface="Calibri"/>
              </a:rPr>
              <a:t>بخار في الجو وعندما يبرد يشكل سحباً وحينئذ يسقط عائداً إلى الأرض في صورة أمطار، أو أمطار ثلجية أو ثلج</a:t>
            </a:r>
            <a:r>
              <a:rPr lang="en-US" sz="2400" b="1" dirty="0">
                <a:ea typeface="Calibri"/>
                <a:cs typeface="Arial"/>
              </a:rPr>
              <a:t>.</a:t>
            </a:r>
            <a:endParaRPr lang="ar-IQ" sz="2400" dirty="0"/>
          </a:p>
        </p:txBody>
      </p:sp>
      <p:pic>
        <p:nvPicPr>
          <p:cNvPr id="5122" name="Picture 2" descr="نتيجة بحث الصور عن صور عن اهمية البحار والمحيطات"/>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4648200"/>
            <a:ext cx="4724400"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4179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316</TotalTime>
  <Words>1830</Words>
  <Application>Microsoft Office PowerPoint</Application>
  <PresentationFormat>عرض على الشاشة (3:4)‏</PresentationFormat>
  <Paragraphs>93</Paragraphs>
  <Slides>33</Slides>
  <Notes>0</Notes>
  <HiddenSlides>0</HiddenSlides>
  <MMClips>0</MMClips>
  <ScaleCrop>false</ScaleCrop>
  <HeadingPairs>
    <vt:vector size="4" baseType="variant">
      <vt:variant>
        <vt:lpstr>نسق</vt:lpstr>
      </vt:variant>
      <vt:variant>
        <vt:i4>1</vt:i4>
      </vt:variant>
      <vt:variant>
        <vt:lpstr>عناوين الشرائح</vt:lpstr>
      </vt:variant>
      <vt:variant>
        <vt:i4>33</vt:i4>
      </vt:variant>
    </vt:vector>
  </HeadingPairs>
  <TitlesOfParts>
    <vt:vector size="34" baseType="lpstr">
      <vt:lpstr>Office Theme</vt:lpstr>
      <vt:lpstr>بسم اللة الرحمن الرحيم مقرر علم البيئة البحرية المرحلة الثانية لطلبة كلية علوم البحار-جامعة البصرة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DR.HAMID AL-SAAD</dc:creator>
  <cp:lastModifiedBy>DR.Ahmed Saker 2o1O</cp:lastModifiedBy>
  <cp:revision>51</cp:revision>
  <dcterms:created xsi:type="dcterms:W3CDTF">2006-08-16T00:00:00Z</dcterms:created>
  <dcterms:modified xsi:type="dcterms:W3CDTF">2019-09-04T16:46:12Z</dcterms:modified>
</cp:coreProperties>
</file>