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0" r:id="rId3"/>
    <p:sldId id="280" r:id="rId4"/>
    <p:sldId id="281" r:id="rId5"/>
    <p:sldId id="282" r:id="rId6"/>
    <p:sldId id="271" r:id="rId7"/>
    <p:sldId id="272" r:id="rId8"/>
    <p:sldId id="283" r:id="rId9"/>
    <p:sldId id="284" r:id="rId10"/>
    <p:sldId id="273" r:id="rId11"/>
    <p:sldId id="292" r:id="rId12"/>
    <p:sldId id="285" r:id="rId13"/>
    <p:sldId id="274" r:id="rId14"/>
    <p:sldId id="286" r:id="rId15"/>
    <p:sldId id="275" r:id="rId16"/>
    <p:sldId id="287" r:id="rId17"/>
    <p:sldId id="276" r:id="rId18"/>
    <p:sldId id="288" r:id="rId19"/>
    <p:sldId id="277" r:id="rId20"/>
    <p:sldId id="289" r:id="rId21"/>
    <p:sldId id="278" r:id="rId22"/>
    <p:sldId id="279" r:id="rId23"/>
    <p:sldId id="290" r:id="rId24"/>
    <p:sldId id="29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21/05/1433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D:\internet\Basimnet0\Thin%20sections%20minerals%20&amp;%20volcanic%20microtextures_files\thinsect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mailto:Basimgeo@yahoo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file:///D:\internet\Basimnet0\Thin%20sections%20minerals%20&amp;%20volcanic%20microtextures_files\plagtwins.jpg" TargetMode="External"/><Relationship Id="rId5" Type="http://schemas.openxmlformats.org/officeDocument/2006/relationships/image" Target="../media/image3.jpeg"/><Relationship Id="rId4" Type="http://schemas.openxmlformats.org/officeDocument/2006/relationships/image" Target="file:///D:\internet\Basimnet0\Thin%20sections%20minerals%20&amp;%20volcanic%20microtextures_files\mscp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8572560" cy="2100266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ar-IQ" sz="6400" b="1" u="sng" dirty="0" smtClean="0">
                <a:solidFill>
                  <a:schemeClr val="tx1"/>
                </a:solidFill>
                <a:cs typeface="Andalus" pitchFamily="2" charset="-78"/>
              </a:rPr>
              <a:t>إعداد</a:t>
            </a:r>
            <a:r>
              <a:rPr lang="ar-IQ" sz="6400" b="1" dirty="0" smtClean="0">
                <a:solidFill>
                  <a:schemeClr val="tx1"/>
                </a:solidFill>
                <a:cs typeface="Andalus" pitchFamily="2" charset="-78"/>
              </a:rPr>
              <a:t> </a:t>
            </a:r>
            <a:endParaRPr lang="en-US" sz="6400" b="1" dirty="0" smtClean="0">
              <a:solidFill>
                <a:schemeClr val="tx1"/>
              </a:solidFill>
              <a:cs typeface="Andalus" pitchFamily="2" charset="-78"/>
            </a:endParaRPr>
          </a:p>
          <a:p>
            <a:r>
              <a:rPr lang="ar-IQ" sz="3600" b="1" dirty="0" smtClean="0">
                <a:solidFill>
                  <a:schemeClr val="tx1"/>
                </a:solidFill>
              </a:rPr>
              <a:t>باسم حميد سلطان ألعبيدي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ar-IQ" sz="3600" b="1" dirty="0" smtClean="0">
                <a:solidFill>
                  <a:schemeClr val="tx1"/>
                </a:solidFill>
              </a:rPr>
              <a:t>2011م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ar-IQ" sz="3600" b="1" dirty="0" smtClean="0">
                <a:solidFill>
                  <a:schemeClr val="tx1"/>
                </a:solidFill>
              </a:rPr>
              <a:t> قسم علم الأرض-كلية العلوم-جامعة البصرة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u="sng" dirty="0" smtClean="0">
                <a:solidFill>
                  <a:schemeClr val="tx1"/>
                </a:solidFill>
                <a:hlinkClick r:id="rId2"/>
              </a:rPr>
              <a:t>Basimgeo@yahoo.com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28" cy="41434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ar-IQ" sz="4800" b="1" dirty="0" smtClean="0"/>
              <a:t>بصرية </a:t>
            </a:r>
            <a:r>
              <a:rPr lang="ar-IQ" sz="4400" b="1" dirty="0" smtClean="0"/>
              <a:t>المعادن (ج/206)</a:t>
            </a:r>
            <a:br>
              <a:rPr lang="ar-IQ" sz="4400" b="1" dirty="0" smtClean="0"/>
            </a:br>
            <a:r>
              <a:rPr lang="ar-IQ" sz="4400" b="1" dirty="0" smtClean="0"/>
              <a:t>2</a:t>
            </a:r>
            <a:r>
              <a:rPr sz="4400" b="1" smtClean="0"/>
              <a:t/>
            </a:r>
            <a:br>
              <a:rPr sz="4400" b="1" smtClean="0"/>
            </a:br>
            <a:r>
              <a:rPr lang="ar-IQ" sz="4400" b="1" smtClean="0"/>
              <a:t> </a:t>
            </a:r>
            <a:r>
              <a:rPr lang="ar-IQ" sz="3600" b="1" smtClean="0"/>
              <a:t>ملاحظات </a:t>
            </a:r>
            <a:r>
              <a:rPr lang="ar-IQ" sz="3600" b="1" dirty="0" smtClean="0"/>
              <a:t>في دراسة الشرائح الرقيقة للمعادن والصخور</a:t>
            </a:r>
            <a:r>
              <a:rPr sz="3600" smtClean="0"/>
              <a:t/>
            </a:r>
            <a:br>
              <a:rPr sz="3600" smtClean="0"/>
            </a:br>
            <a:r>
              <a:rPr sz="3600" b="1" smtClean="0"/>
              <a:t>Optical Mineralogy</a:t>
            </a:r>
            <a:r>
              <a:rPr sz="3600" smtClean="0"/>
              <a:t/>
            </a:r>
            <a:br>
              <a:rPr sz="3600" smtClean="0"/>
            </a:br>
            <a:r>
              <a:rPr sz="3600" b="1" smtClean="0"/>
              <a:t>(G</a:t>
            </a:r>
            <a:r>
              <a:rPr b="1" smtClean="0"/>
              <a:t>/206)</a:t>
            </a:r>
            <a:endParaRPr lang="ar-SA" dirty="0"/>
          </a:p>
        </p:txBody>
      </p:sp>
      <p:pic>
        <p:nvPicPr>
          <p:cNvPr id="1026" name="Picture 2" descr="D:\internet\Basimnet0\Thin sections minerals &amp; volcanic microtextures_files\mscpe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86744" y="2643182"/>
            <a:ext cx="2557256" cy="28463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3" descr="D:\internet\Basimnet0\Thin sections minerals &amp; volcanic microtextures_files\plagtwins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85720" y="2714620"/>
            <a:ext cx="2301497" cy="1757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Picture 4" descr="D:\internet\Basimnet0\Thin sections minerals &amp; volcanic microtextures_files\thinsect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85720" y="4643446"/>
            <a:ext cx="2500330" cy="71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858280" cy="6215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IQ" b="1" dirty="0" smtClean="0"/>
              <a:t>وعلى هذا </a:t>
            </a:r>
            <a:r>
              <a:rPr lang="ar-IQ" b="1" dirty="0" err="1" smtClean="0"/>
              <a:t>الاسلس</a:t>
            </a:r>
            <a:r>
              <a:rPr lang="ar-IQ" b="1" dirty="0" smtClean="0"/>
              <a:t> يمكن وصف المعدن من ناحية صفة اللون بأنه أما أن يكون :- </a:t>
            </a:r>
            <a:endParaRPr lang="en-US" dirty="0" smtClean="0"/>
          </a:p>
          <a:p>
            <a:r>
              <a:rPr lang="ar-IQ" b="1" dirty="0" smtClean="0"/>
              <a:t>1- عديم اللون </a:t>
            </a:r>
            <a:r>
              <a:rPr lang="en-US" b="1" dirty="0" err="1" smtClean="0"/>
              <a:t>Colourless</a:t>
            </a:r>
            <a:r>
              <a:rPr lang="ar-IQ" b="1" dirty="0" smtClean="0"/>
              <a:t> وبدون تغير لوني كما هو في معدن </a:t>
            </a:r>
            <a:r>
              <a:rPr lang="en-US" b="1" dirty="0" err="1" smtClean="0"/>
              <a:t>Qz</a:t>
            </a:r>
            <a:r>
              <a:rPr lang="en-US" b="1" dirty="0" smtClean="0"/>
              <a:t>., Olivine, Gypsum</a:t>
            </a:r>
            <a:r>
              <a:rPr lang="ar-IQ" b="1" dirty="0" smtClean="0"/>
              <a:t>.</a:t>
            </a:r>
            <a:endParaRPr lang="en-US" dirty="0" smtClean="0"/>
          </a:p>
          <a:p>
            <a:r>
              <a:rPr lang="ar-IQ" b="1" dirty="0" smtClean="0"/>
              <a:t>2- المعدن يكون ملون ولكن بدون تغير لوني( </a:t>
            </a:r>
            <a:r>
              <a:rPr lang="en-US" b="1" dirty="0" err="1" smtClean="0"/>
              <a:t>Colour</a:t>
            </a:r>
            <a:r>
              <a:rPr lang="en-US" b="1" dirty="0" smtClean="0"/>
              <a:t> without </a:t>
            </a:r>
            <a:r>
              <a:rPr lang="en-US" b="1" dirty="0" err="1" smtClean="0"/>
              <a:t>pleocroism</a:t>
            </a:r>
            <a:r>
              <a:rPr lang="ar-IQ" b="1" dirty="0" smtClean="0"/>
              <a:t>) وهذه المعادن هي :-</a:t>
            </a:r>
            <a:endParaRPr lang="en-US" dirty="0" smtClean="0"/>
          </a:p>
          <a:p>
            <a:r>
              <a:rPr lang="ar-IQ" b="1" dirty="0" smtClean="0"/>
              <a:t>أ- المعادن التي تتبلور بنظام المكعب ( </a:t>
            </a:r>
            <a:r>
              <a:rPr lang="en-US" b="1" dirty="0" smtClean="0"/>
              <a:t>Cubic system</a:t>
            </a:r>
            <a:r>
              <a:rPr lang="ar-IQ" b="1" dirty="0" smtClean="0"/>
              <a:t>) مثل </a:t>
            </a:r>
            <a:r>
              <a:rPr lang="en-US" b="1" dirty="0" smtClean="0"/>
              <a:t>Fluorite , Garnet</a:t>
            </a:r>
            <a:r>
              <a:rPr lang="ar-IQ" b="1" dirty="0" smtClean="0"/>
              <a:t>.</a:t>
            </a:r>
            <a:endParaRPr lang="en-US" dirty="0" smtClean="0"/>
          </a:p>
          <a:p>
            <a:r>
              <a:rPr lang="ar-IQ" b="1" dirty="0" smtClean="0"/>
              <a:t>ب- المعادن التي تتبلور بنظامي الرباعي( </a:t>
            </a:r>
            <a:r>
              <a:rPr lang="en-US" b="1" dirty="0" smtClean="0"/>
              <a:t>Tetragonal</a:t>
            </a:r>
            <a:r>
              <a:rPr lang="ar-IQ" b="1" dirty="0" smtClean="0"/>
              <a:t>) والسداسي (</a:t>
            </a:r>
            <a:r>
              <a:rPr lang="en-US" b="1" dirty="0" smtClean="0"/>
              <a:t>Hexagonal</a:t>
            </a:r>
            <a:r>
              <a:rPr lang="ar-IQ" b="1" dirty="0" smtClean="0"/>
              <a:t>) عندما يكون عمودي القطع على المحور </a:t>
            </a:r>
            <a:r>
              <a:rPr lang="en-US" b="1" dirty="0" smtClean="0"/>
              <a:t> C</a:t>
            </a:r>
            <a:r>
              <a:rPr lang="ar-IQ" b="1" dirty="0" smtClean="0"/>
              <a:t>مثل </a:t>
            </a:r>
            <a:r>
              <a:rPr lang="en-US" b="1" dirty="0" smtClean="0"/>
              <a:t>Tourmaline , </a:t>
            </a:r>
            <a:r>
              <a:rPr lang="en-US" b="1" dirty="0" err="1" smtClean="0"/>
              <a:t>Qz</a:t>
            </a:r>
            <a:r>
              <a:rPr lang="en-US" b="1" dirty="0" smtClean="0"/>
              <a:t>.</a:t>
            </a:r>
            <a:r>
              <a:rPr lang="ar-IQ" b="1" dirty="0" smtClean="0"/>
              <a:t>.</a:t>
            </a:r>
            <a:endParaRPr lang="en-US" dirty="0" smtClean="0"/>
          </a:p>
          <a:p>
            <a:r>
              <a:rPr lang="ar-IQ" b="1" dirty="0" smtClean="0"/>
              <a:t>3- المعدن يكون ملون ويمتلك تغيراً لونياً( </a:t>
            </a:r>
            <a:r>
              <a:rPr lang="en-US" b="1" dirty="0" err="1" smtClean="0"/>
              <a:t>Coloured</a:t>
            </a:r>
            <a:r>
              <a:rPr lang="en-US" b="1" dirty="0" smtClean="0"/>
              <a:t> with </a:t>
            </a:r>
            <a:r>
              <a:rPr lang="en-US" b="1" dirty="0" err="1" smtClean="0"/>
              <a:t>pleocroism</a:t>
            </a:r>
            <a:r>
              <a:rPr lang="ar-IQ" b="1" dirty="0" smtClean="0"/>
              <a:t> ) كما في معدن </a:t>
            </a:r>
            <a:r>
              <a:rPr lang="en-US" b="1" dirty="0" smtClean="0"/>
              <a:t>Tourmaline</a:t>
            </a:r>
            <a:r>
              <a:rPr lang="ar-IQ" b="1" dirty="0" smtClean="0"/>
              <a:t> حيث يتغير لونه من </a:t>
            </a:r>
            <a:r>
              <a:rPr lang="ar-IQ" b="1" dirty="0" err="1" smtClean="0"/>
              <a:t>الأخضرالى</a:t>
            </a:r>
            <a:r>
              <a:rPr lang="ar-IQ" b="1" dirty="0" smtClean="0"/>
              <a:t> </a:t>
            </a:r>
            <a:r>
              <a:rPr lang="ar-IQ" b="1" dirty="0" err="1" smtClean="0"/>
              <a:t>الازرق</a:t>
            </a:r>
            <a:r>
              <a:rPr lang="ar-IQ" b="1" dirty="0" smtClean="0"/>
              <a:t> إلى البني الفاتح عند تدوير المسرح وعند قطعه بصوره غير عمودية على المحور </a:t>
            </a:r>
            <a:r>
              <a:rPr lang="en-US" b="1" dirty="0" smtClean="0"/>
              <a:t>C</a:t>
            </a:r>
            <a:r>
              <a:rPr lang="ar-IQ" b="1" dirty="0" smtClean="0"/>
              <a:t>  ، معدن </a:t>
            </a:r>
            <a:r>
              <a:rPr lang="en-US" b="1" dirty="0" err="1" smtClean="0"/>
              <a:t>Staurolite</a:t>
            </a:r>
            <a:r>
              <a:rPr lang="en-US" b="1" dirty="0" smtClean="0"/>
              <a:t> </a:t>
            </a:r>
            <a:r>
              <a:rPr lang="ar-IQ" b="1" dirty="0" smtClean="0"/>
              <a:t> يكون اصفر متغير الشدة مع دوران المسرح.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F:\المحاضرات\بصرية المعادن\Metamorphic minerals image gallery3_files\tourmaline-1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1000"/>
            <a:ext cx="764386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F:\المحاضرات\بصرية المعادن\Metamorphic minerals image gallery3_files\tourmaline-2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1000"/>
            <a:ext cx="771530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590" y="571480"/>
            <a:ext cx="915659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F:\المحاضرات\بصرية المعادن\Metamorphic minerals image gallery3_files\rutile-1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193" y="285728"/>
            <a:ext cx="870855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F:\المحاضرات\بصرية المعادن\Metamorphic minerals image gallery3_files\sillimanite-2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1000"/>
            <a:ext cx="771530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000504"/>
            <a:ext cx="8858280" cy="2500330"/>
          </a:xfrm>
        </p:spPr>
        <p:txBody>
          <a:bodyPr>
            <a:noAutofit/>
          </a:bodyPr>
          <a:lstStyle/>
          <a:p>
            <a:pPr algn="r"/>
            <a:r>
              <a:rPr lang="ar-IQ" sz="1800" b="1" dirty="0" smtClean="0">
                <a:solidFill>
                  <a:schemeClr val="tx1"/>
                </a:solidFill>
              </a:rPr>
              <a:t>- كل المعادن العمودية في مقاطعها على المحور </a:t>
            </a:r>
            <a:r>
              <a:rPr lang="en-US" sz="1800" b="1" dirty="0" smtClean="0">
                <a:solidFill>
                  <a:schemeClr val="tx1"/>
                </a:solidFill>
              </a:rPr>
              <a:t>C</a:t>
            </a:r>
            <a:r>
              <a:rPr lang="ar-IQ" sz="1800" b="1" dirty="0" smtClean="0">
                <a:solidFill>
                  <a:schemeClr val="tx1"/>
                </a:solidFill>
              </a:rPr>
              <a:t> ، كما في  </a:t>
            </a:r>
            <a:r>
              <a:rPr lang="en-US" sz="2400" b="1" dirty="0" smtClean="0">
                <a:solidFill>
                  <a:schemeClr val="tx1"/>
                </a:solidFill>
              </a:rPr>
              <a:t>Amphibole</a:t>
            </a:r>
            <a:r>
              <a:rPr lang="ar-IQ" sz="2400" b="1" dirty="0" smtClean="0">
                <a:solidFill>
                  <a:schemeClr val="tx1"/>
                </a:solidFill>
              </a:rPr>
              <a:t> </a:t>
            </a:r>
            <a:r>
              <a:rPr lang="ar-IQ" sz="1800" b="1" dirty="0" err="1" smtClean="0">
                <a:solidFill>
                  <a:schemeClr val="tx1"/>
                </a:solidFill>
              </a:rPr>
              <a:t>والبيروكسين</a:t>
            </a:r>
            <a:r>
              <a:rPr lang="ar-IQ" sz="18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Pyroxene</a:t>
            </a:r>
            <a:r>
              <a:rPr lang="ar-IQ" sz="1800" b="1" dirty="0" smtClean="0">
                <a:solidFill>
                  <a:schemeClr val="tx1"/>
                </a:solidFill>
              </a:rPr>
              <a:t>، وإذا كانت غير عمودية تعطي مجموعة واحدة من الانفصام .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ar-IQ" sz="1800" dirty="0" smtClean="0">
                <a:solidFill>
                  <a:schemeClr val="tx1"/>
                </a:solidFill>
              </a:rPr>
              <a:t>- </a:t>
            </a:r>
            <a:r>
              <a:rPr lang="ar-IQ" sz="1800" b="1" dirty="0" smtClean="0">
                <a:solidFill>
                  <a:schemeClr val="tx1"/>
                </a:solidFill>
              </a:rPr>
              <a:t>مجموعة معادن </a:t>
            </a:r>
            <a:r>
              <a:rPr lang="ar-IQ" sz="1800" b="1" dirty="0" err="1" smtClean="0">
                <a:solidFill>
                  <a:schemeClr val="tx1"/>
                </a:solidFill>
              </a:rPr>
              <a:t>الفلدسبار</a:t>
            </a:r>
            <a:r>
              <a:rPr lang="en-US" sz="2400" b="1" dirty="0" smtClean="0">
                <a:solidFill>
                  <a:schemeClr val="tx1"/>
                </a:solidFill>
              </a:rPr>
              <a:t>Feldspar </a:t>
            </a:r>
            <a:r>
              <a:rPr lang="ar-IQ" sz="2400" b="1" dirty="0" smtClean="0">
                <a:solidFill>
                  <a:schemeClr val="tx1"/>
                </a:solidFill>
              </a:rPr>
              <a:t> </a:t>
            </a:r>
            <a:r>
              <a:rPr lang="ar-IQ" sz="1800" b="1" dirty="0" smtClean="0">
                <a:solidFill>
                  <a:schemeClr val="tx1"/>
                </a:solidFill>
              </a:rPr>
              <a:t>وتكون الزاوية بين المجموعتين 09ْ .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ar-IQ" sz="1800" dirty="0" smtClean="0">
                <a:solidFill>
                  <a:schemeClr val="tx1"/>
                </a:solidFill>
              </a:rPr>
              <a:t>- </a:t>
            </a:r>
            <a:r>
              <a:rPr lang="ar-IQ" sz="1800" b="1" dirty="0" smtClean="0">
                <a:solidFill>
                  <a:schemeClr val="tx1"/>
                </a:solidFill>
              </a:rPr>
              <a:t>مجموعة معادن </a:t>
            </a:r>
            <a:r>
              <a:rPr lang="ar-IQ" sz="1800" b="1" dirty="0" err="1" smtClean="0">
                <a:solidFill>
                  <a:schemeClr val="tx1"/>
                </a:solidFill>
              </a:rPr>
              <a:t>البيروكسين</a:t>
            </a:r>
            <a:r>
              <a:rPr lang="ar-IQ" sz="1800" b="1" dirty="0" smtClean="0">
                <a:solidFill>
                  <a:schemeClr val="tx1"/>
                </a:solidFill>
              </a:rPr>
              <a:t> في المقاطع العمودية تكون الزاوية بين مجموعتي الانفصام 39ْ  ،78ْ أي قريب من التعامد.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ar-IQ" sz="1800" dirty="0" smtClean="0">
                <a:solidFill>
                  <a:schemeClr val="tx1"/>
                </a:solidFill>
              </a:rPr>
              <a:t>- </a:t>
            </a:r>
            <a:r>
              <a:rPr lang="ar-IQ" sz="1800" b="1" dirty="0" smtClean="0">
                <a:solidFill>
                  <a:schemeClr val="tx1"/>
                </a:solidFill>
              </a:rPr>
              <a:t>مجموعة معادن </a:t>
            </a:r>
            <a:r>
              <a:rPr lang="ar-IQ" sz="1800" b="1" dirty="0" err="1" smtClean="0">
                <a:solidFill>
                  <a:schemeClr val="tx1"/>
                </a:solidFill>
              </a:rPr>
              <a:t>الفلدسبار</a:t>
            </a:r>
            <a:r>
              <a:rPr lang="ar-IQ" sz="1800" b="1" dirty="0" smtClean="0">
                <a:solidFill>
                  <a:schemeClr val="tx1"/>
                </a:solidFill>
              </a:rPr>
              <a:t> في المقاطع العمودية تكون الزاوية 65ْ ،421ْ.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ar-SA" sz="18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F:\المحاضرات\بصرية المعادن\Metamorphic minerals image gallery3_files\cummingtonite-2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1000"/>
            <a:ext cx="835824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42918" y="428604"/>
            <a:ext cx="8686800" cy="43577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r-IQ" sz="2800" b="1" u="sng" dirty="0" smtClean="0"/>
              <a:t>3 </a:t>
            </a:r>
            <a:r>
              <a:rPr lang="en-US" sz="2800" b="1" u="sng" dirty="0" smtClean="0"/>
              <a:t>–</a:t>
            </a:r>
            <a:r>
              <a:rPr lang="ar-IQ" sz="2800" b="1" u="sng" dirty="0" smtClean="0"/>
              <a:t>معادن تحوي  ثلاث مجاميع من الانفصام </a:t>
            </a:r>
            <a:r>
              <a:rPr lang="en-US" sz="2800" b="1" u="sng" dirty="0" smtClean="0"/>
              <a:t>3- Set cleavage) </a:t>
            </a:r>
            <a:r>
              <a:rPr lang="ar-IQ" sz="2800" b="1" u="sng" dirty="0" smtClean="0"/>
              <a:t>) .</a:t>
            </a:r>
            <a:endParaRPr lang="en-US" sz="2800" u="sng" dirty="0" smtClean="0"/>
          </a:p>
          <a:p>
            <a:pPr lvl="0"/>
            <a:r>
              <a:rPr lang="ar-IQ" b="1" dirty="0" smtClean="0"/>
              <a:t>يكون للمعدن ثلاث اتجاهات متقاطعة من الانفصام . 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ar-IQ" b="1" dirty="0" smtClean="0"/>
              <a:t>تحت المجهر نلاحظ بعدين فقط أو نلاحظ الثالث العمودي فقط ، أي انه يصعب مشاهدة مجاميع الانفصام الثلاثة في آن واحد ، ويكون الانفصام عادة بهيئتين:-</a:t>
            </a:r>
            <a:endParaRPr lang="en-US" dirty="0" smtClean="0"/>
          </a:p>
          <a:p>
            <a:r>
              <a:rPr lang="ar-IQ" b="1" dirty="0" smtClean="0"/>
              <a:t>- متوازي مستطيلات .</a:t>
            </a:r>
            <a:endParaRPr lang="en-US" dirty="0" smtClean="0"/>
          </a:p>
          <a:p>
            <a:r>
              <a:rPr lang="ar-IQ" b="1" dirty="0" smtClean="0"/>
              <a:t>- معينــي .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1124415" cy="83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1260240" cy="80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0" y="4000504"/>
            <a:ext cx="9144000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>
            <a:normAutofit fontScale="77500" lnSpcReduction="20000"/>
          </a:bodyPr>
          <a:lstStyle/>
          <a:p>
            <a:r>
              <a:rPr lang="ar-IQ" sz="3800" b="1" dirty="0" smtClean="0">
                <a:solidFill>
                  <a:srgbClr val="FF0000"/>
                </a:solidFill>
              </a:rPr>
              <a:t>-</a:t>
            </a:r>
            <a:r>
              <a:rPr lang="ar-IQ" sz="3800" dirty="0" smtClean="0">
                <a:solidFill>
                  <a:srgbClr val="FF0000"/>
                </a:solidFill>
              </a:rPr>
              <a:t> </a:t>
            </a:r>
            <a:r>
              <a:rPr lang="ar-IQ" sz="3800" b="1" u="sng" dirty="0" smtClean="0">
                <a:solidFill>
                  <a:srgbClr val="FF0000"/>
                </a:solidFill>
              </a:rPr>
              <a:t>التكـــســر</a:t>
            </a:r>
            <a:r>
              <a:rPr lang="ar-IQ" sz="3800" b="1" dirty="0" smtClean="0">
                <a:solidFill>
                  <a:srgbClr val="FF0000"/>
                </a:solidFill>
              </a:rPr>
              <a:t>:- </a:t>
            </a:r>
            <a:r>
              <a:rPr lang="ar-IQ" sz="2800" b="1" dirty="0" smtClean="0"/>
              <a:t>عبارة عن خطوط متعرجة غير منتظمة وعميقة ولا توازي الأوجه البلورية، وتنتج أحيانا من التبريد السريع لبلورات المعدن أو خلال عملية تحلل المعدن كما في معدن </a:t>
            </a:r>
            <a:r>
              <a:rPr lang="en-US" sz="2800" b="1" dirty="0" smtClean="0"/>
              <a:t>Olivine </a:t>
            </a:r>
            <a:r>
              <a:rPr lang="ar-IQ" sz="2800" b="1" dirty="0" smtClean="0"/>
              <a:t>   (تكسر شجري)                                                              أو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Sanidine</a:t>
            </a:r>
            <a:r>
              <a:rPr lang="en-US" sz="2800" dirty="0" smtClean="0"/>
              <a:t> </a:t>
            </a:r>
            <a:r>
              <a:rPr lang="ar-IQ" sz="2800" b="1" dirty="0" smtClean="0"/>
              <a:t>(تكسر مستقيم</a:t>
            </a:r>
            <a:r>
              <a:rPr lang="ar-IQ" sz="2800" dirty="0" smtClean="0"/>
              <a:t>).</a:t>
            </a:r>
            <a:endParaRPr lang="en-US" sz="2800" dirty="0" smtClean="0"/>
          </a:p>
          <a:p>
            <a:r>
              <a:rPr lang="ar-IQ" sz="2400" dirty="0" smtClean="0"/>
              <a:t> </a:t>
            </a:r>
            <a:endParaRPr lang="en-US" sz="2400" dirty="0" smtClean="0"/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143512"/>
            <a:ext cx="13451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286388"/>
            <a:ext cx="15827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ar-IQ" sz="2000" b="1" u="sng" dirty="0" smtClean="0"/>
              <a:t>* </a:t>
            </a:r>
            <a:r>
              <a:rPr lang="ar-IQ" sz="2400" b="1" u="sng" dirty="0" smtClean="0">
                <a:solidFill>
                  <a:schemeClr val="tx1"/>
                </a:solidFill>
              </a:rPr>
              <a:t>الصفات البصرية للمعادن تحت المجهر المستقطب :-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Optical  properties of minerals under microscope</a:t>
            </a:r>
            <a:r>
              <a:rPr lang="en-US" sz="2000" b="1" dirty="0" smtClean="0"/>
              <a:t>:-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ar-SA" sz="2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358246" cy="4572000"/>
          </a:xfrm>
        </p:spPr>
        <p:txBody>
          <a:bodyPr/>
          <a:lstStyle/>
          <a:p>
            <a:pPr algn="just"/>
            <a:r>
              <a:rPr lang="ar-IQ" sz="3200" b="1" dirty="0" smtClean="0"/>
              <a:t>- هنالك صفات تدرس باستخدام المستقطب الأسفل فقط أي في الضوء المستقطب السوي </a:t>
            </a:r>
            <a:r>
              <a:rPr lang="en-US" sz="3200" b="1" dirty="0" smtClean="0"/>
              <a:t>(Plane polarized light)</a:t>
            </a:r>
            <a:r>
              <a:rPr lang="ar-IQ" sz="3200" b="1" dirty="0" smtClean="0"/>
              <a:t> أو</a:t>
            </a:r>
          </a:p>
          <a:p>
            <a:pPr algn="just">
              <a:buNone/>
            </a:pPr>
            <a:r>
              <a:rPr lang="ar-IQ" sz="3200" b="1" dirty="0" smtClean="0"/>
              <a:t>( </a:t>
            </a:r>
            <a:r>
              <a:rPr lang="en-US" sz="3200" b="1" dirty="0" smtClean="0"/>
              <a:t>P.P.L</a:t>
            </a:r>
            <a:r>
              <a:rPr lang="ar-IQ" sz="3200" b="1" dirty="0" smtClean="0"/>
              <a:t> ) ، وأخرى تدرس بعد إدخال المستقطب الأعلى أيضا في مسار الضوء أي عندما يكون المستقطبان متعامدين (المستقطب والمحلل) أو في حالة التعامد </a:t>
            </a:r>
            <a:r>
              <a:rPr lang="en-US" sz="3200" b="1" dirty="0" smtClean="0"/>
              <a:t>Crossed polarized light)</a:t>
            </a:r>
            <a:r>
              <a:rPr lang="ar-IQ" sz="3200" b="1" dirty="0" smtClean="0"/>
              <a:t>) أو( </a:t>
            </a:r>
            <a:r>
              <a:rPr lang="en-US" sz="3200" b="1" dirty="0" smtClean="0"/>
              <a:t>X.P.L.</a:t>
            </a:r>
            <a:r>
              <a:rPr lang="ar-IQ" sz="3200" b="1" dirty="0" smtClean="0"/>
              <a:t>).</a:t>
            </a:r>
            <a:endParaRPr lang="en-US" sz="32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F:\المحاضرات\بصرية المعادن\Metamorphic minerals image gallery3_files\andalusite-1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1000"/>
            <a:ext cx="84963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lvl="0" algn="r"/>
            <a:r>
              <a:rPr lang="ar-IQ" sz="2800" b="1" dirty="0" smtClean="0">
                <a:solidFill>
                  <a:schemeClr val="tx1"/>
                </a:solidFill>
              </a:rPr>
              <a:t>4. النتوء  </a:t>
            </a:r>
            <a:r>
              <a:rPr lang="en-US" sz="2800" b="1" dirty="0" smtClean="0">
                <a:solidFill>
                  <a:schemeClr val="tx1"/>
                </a:solidFill>
              </a:rPr>
              <a:t>Relief</a:t>
            </a:r>
            <a:r>
              <a:rPr lang="ar-IQ" sz="2800" b="1" dirty="0" smtClean="0">
                <a:solidFill>
                  <a:schemeClr val="tx1"/>
                </a:solidFill>
              </a:rPr>
              <a:t>  ومعامل الانكسار  </a:t>
            </a:r>
            <a:r>
              <a:rPr lang="en-US" sz="2800" b="1" dirty="0" smtClean="0">
                <a:solidFill>
                  <a:schemeClr val="tx1"/>
                </a:solidFill>
              </a:rPr>
              <a:t>Refractive index</a:t>
            </a:r>
            <a:r>
              <a:rPr lang="ar-IQ" sz="2800" b="1" dirty="0" smtClean="0">
                <a:solidFill>
                  <a:schemeClr val="tx1"/>
                </a:solidFill>
              </a:rPr>
              <a:t> :-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501122" cy="4981596"/>
          </a:xfrm>
        </p:spPr>
        <p:txBody>
          <a:bodyPr>
            <a:normAutofit fontScale="92500"/>
          </a:bodyPr>
          <a:lstStyle/>
          <a:p>
            <a:r>
              <a:rPr lang="ar-IQ" sz="3500" b="1" u="sng" dirty="0" smtClean="0">
                <a:solidFill>
                  <a:srgbClr val="FF0000"/>
                </a:solidFill>
              </a:rPr>
              <a:t>النتوء:</a:t>
            </a:r>
            <a:r>
              <a:rPr lang="ar-IQ" sz="3500" b="1" dirty="0" smtClean="0">
                <a:solidFill>
                  <a:srgbClr val="FF0000"/>
                </a:solidFill>
              </a:rPr>
              <a:t>- </a:t>
            </a:r>
            <a:r>
              <a:rPr lang="ar-IQ" b="1" dirty="0" smtClean="0"/>
              <a:t>يمثل درجة وضوح المعدن نسبة إلى المادة اللاصقة ( كندا بلسم ) ، أو نسبة إلى المعادن  المحيطة .</a:t>
            </a:r>
            <a:endParaRPr lang="en-US" dirty="0" smtClean="0"/>
          </a:p>
          <a:p>
            <a:pPr lvl="0"/>
            <a:r>
              <a:rPr lang="ar-IQ" b="1" dirty="0" smtClean="0"/>
              <a:t>يعتمد النتوء على الفرق بين معامل انكسار المعدن ومعامل انكسار </a:t>
            </a:r>
            <a:r>
              <a:rPr lang="ar-IQ" b="1" dirty="0" err="1" smtClean="0"/>
              <a:t>الكندا</a:t>
            </a:r>
            <a:r>
              <a:rPr lang="ar-IQ" b="1" dirty="0" smtClean="0"/>
              <a:t> بلسم أو معامل انكسار المعادن المحيطة .</a:t>
            </a:r>
            <a:endParaRPr lang="en-US" dirty="0" smtClean="0"/>
          </a:p>
          <a:p>
            <a:pPr lvl="0"/>
            <a:r>
              <a:rPr lang="ar-IQ" b="1" dirty="0" smtClean="0"/>
              <a:t>ليس من الضروري أن يكون معامل انكسار المعدن عالٍ لكي يكون </a:t>
            </a:r>
            <a:r>
              <a:rPr lang="ar-IQ" b="1" dirty="0" err="1" smtClean="0"/>
              <a:t>نتوءه</a:t>
            </a:r>
            <a:r>
              <a:rPr lang="ar-IQ" b="1" dirty="0" smtClean="0"/>
              <a:t> عال .</a:t>
            </a:r>
            <a:endParaRPr lang="en-US" dirty="0" smtClean="0"/>
          </a:p>
          <a:p>
            <a:pPr lvl="0"/>
            <a:r>
              <a:rPr lang="ar-IQ" b="1" dirty="0" smtClean="0"/>
              <a:t>هنالك عدة طرق لقياس النتوء :-</a:t>
            </a:r>
          </a:p>
          <a:p>
            <a:pPr lvl="0"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ar-IQ" b="1" dirty="0" smtClean="0"/>
              <a:t>طريقة خـط </a:t>
            </a:r>
            <a:r>
              <a:rPr lang="ar-IQ" b="1" dirty="0" err="1" smtClean="0"/>
              <a:t>بيك</a:t>
            </a:r>
            <a:r>
              <a:rPr lang="ar-IQ" b="1" dirty="0" smtClean="0"/>
              <a:t>  </a:t>
            </a:r>
            <a:r>
              <a:rPr lang="en-US" b="1" dirty="0" err="1" smtClean="0"/>
              <a:t>Becke's</a:t>
            </a:r>
            <a:r>
              <a:rPr lang="en-US" b="1" dirty="0" smtClean="0"/>
              <a:t> line method </a:t>
            </a:r>
            <a:r>
              <a:rPr lang="ar-IQ" b="1" dirty="0" smtClean="0"/>
              <a:t>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ar-IQ" b="1" dirty="0" smtClean="0"/>
              <a:t>طريقة الإنارة المــائلة   </a:t>
            </a:r>
            <a:r>
              <a:rPr lang="en-US" b="1" dirty="0" smtClean="0"/>
              <a:t>Oblique illumination method</a:t>
            </a:r>
            <a:r>
              <a:rPr lang="ar-IQ" b="1" dirty="0" smtClean="0"/>
              <a:t>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ar-IQ" b="1" dirty="0" smtClean="0"/>
              <a:t>طريقة الــغمس   </a:t>
            </a:r>
            <a:r>
              <a:rPr lang="en-US" b="1" dirty="0" smtClean="0"/>
              <a:t>Immersion method</a:t>
            </a:r>
            <a:r>
              <a:rPr lang="ar-IQ" dirty="0" smtClean="0"/>
              <a:t>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ar-IQ" b="1" dirty="0" smtClean="0"/>
              <a:t>الأجهزة المتطورة والحاسبات لقياس النتوء </a:t>
            </a:r>
            <a:r>
              <a:rPr lang="en-US" b="1" dirty="0" smtClean="0"/>
              <a:t>Computerized instrument </a:t>
            </a:r>
            <a:r>
              <a:rPr lang="ar-IQ" b="1" dirty="0" smtClean="0"/>
              <a:t>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r"/>
            <a:r>
              <a:rPr lang="ar-IQ" sz="2400" b="1" u="sng" dirty="0" smtClean="0">
                <a:solidFill>
                  <a:schemeClr val="tx1"/>
                </a:solidFill>
              </a:rPr>
              <a:t>* مــــقــــيـــاس الــــنـــــتـــــوء الـــدقـــيق للــــمــعــادن:- 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1622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7690257" cy="204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F:\المحاضرات\بصرية المعادن\Metamorphic minerals image gallery3_files\staurolite-2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1000"/>
            <a:ext cx="785818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F:\المحاضرات\بصرية المعادن\Metamorphic minerals image gallery3_files\staurolite-2-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1000"/>
            <a:ext cx="807249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1015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 descr="F:\المحاضرات\بصرية المعادن\Metamorphic minerals image gallery3_files\kyanite-1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F:\المحاضرات\بصرية المعادن\Metamorphic minerals image gallery3_files\kyanite-1-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381000"/>
            <a:ext cx="8407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91759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r"/>
            <a:r>
              <a:rPr lang="ar-IQ" sz="2400" b="1" u="sng" dirty="0" smtClean="0">
                <a:solidFill>
                  <a:schemeClr val="tx1"/>
                </a:solidFill>
              </a:rPr>
              <a:t>أ-الصفات البصرية في  الضوء المستقطب السوي</a:t>
            </a:r>
            <a:br>
              <a:rPr lang="ar-IQ" sz="2400" b="1" u="sng" dirty="0" smtClean="0">
                <a:solidFill>
                  <a:schemeClr val="tx1"/>
                </a:solidFill>
              </a:rPr>
            </a:br>
            <a:r>
              <a:rPr lang="ar-IQ" sz="2400" b="1" u="sng" dirty="0" smtClean="0">
                <a:solidFill>
                  <a:schemeClr val="tx1"/>
                </a:solidFill>
              </a:rPr>
              <a:t>   </a:t>
            </a:r>
            <a:r>
              <a:rPr lang="en-US" sz="2400" b="1" u="sng" dirty="0" smtClean="0">
                <a:solidFill>
                  <a:schemeClr val="tx1"/>
                </a:solidFill>
              </a:rPr>
              <a:t>P.P.L. properties</a:t>
            </a:r>
            <a:r>
              <a:rPr lang="ar-IQ" sz="2400" b="1" u="sng" dirty="0" smtClean="0">
                <a:solidFill>
                  <a:schemeClr val="tx1"/>
                </a:solidFill>
              </a:rPr>
              <a:t>:-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28662" y="928670"/>
            <a:ext cx="7772400" cy="1981200"/>
          </a:xfrm>
        </p:spPr>
        <p:txBody>
          <a:bodyPr/>
          <a:lstStyle/>
          <a:p>
            <a:r>
              <a:rPr lang="ar-IQ" b="1" dirty="0" smtClean="0"/>
              <a:t>1- اللون والتغير اللوني:- </a:t>
            </a:r>
            <a:r>
              <a:rPr lang="en-US" b="1" dirty="0" smtClean="0"/>
              <a:t>Co lour &amp; </a:t>
            </a:r>
            <a:r>
              <a:rPr lang="en-US" b="1" dirty="0" err="1" smtClean="0"/>
              <a:t>pleocroism</a:t>
            </a:r>
            <a:endParaRPr lang="en-US" dirty="0" smtClean="0"/>
          </a:p>
          <a:p>
            <a:r>
              <a:rPr lang="ar-IQ" b="1" dirty="0" smtClean="0"/>
              <a:t>2- الشكل والهيئة :- </a:t>
            </a:r>
            <a:r>
              <a:rPr lang="en-US" b="1" dirty="0" smtClean="0"/>
              <a:t>Form &amp; shape</a:t>
            </a:r>
            <a:endParaRPr lang="en-US" dirty="0" smtClean="0"/>
          </a:p>
          <a:p>
            <a:r>
              <a:rPr lang="ar-IQ" b="1" dirty="0" smtClean="0"/>
              <a:t>3- الانفصام والتكسر:-</a:t>
            </a:r>
            <a:r>
              <a:rPr lang="en-US" b="1" dirty="0" smtClean="0"/>
              <a:t>Cleavage &amp; Fracture</a:t>
            </a:r>
            <a:endParaRPr lang="en-US" dirty="0" smtClean="0"/>
          </a:p>
          <a:p>
            <a:r>
              <a:rPr lang="ar-IQ" b="1" dirty="0" smtClean="0"/>
              <a:t>4- النتوء ومعامل الانكسار :- </a:t>
            </a:r>
            <a:r>
              <a:rPr lang="en-US" b="1" dirty="0" smtClean="0"/>
              <a:t>Relief &amp; Refractive Index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85720" y="2786058"/>
            <a:ext cx="8858280" cy="917596"/>
          </a:xfrm>
          <a:prstGeom prst="rect">
            <a:avLst/>
          </a:prstGeom>
          <a:solidFill>
            <a:srgbClr val="92D050"/>
          </a:solidFill>
        </p:spPr>
        <p:txBody>
          <a:bodyPr bIns="91440" anchor="b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أ-الصفات البصرية في  الضوء المستقطبين المتعامدين</a:t>
            </a:r>
            <a:br>
              <a:rPr kumimoji="0" lang="ar-IQ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IQ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X.P.L. properties</a:t>
            </a:r>
            <a:r>
              <a:rPr kumimoji="0" lang="ar-IQ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0" y="3714752"/>
            <a:ext cx="9144000" cy="28575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1- الانطفاء وزاوية الانطفاء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Extinction &amp; Ex. angle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 </a:t>
            </a:r>
            <a:r>
              <a:rPr lang="ar-IQ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التنطق</a:t>
            </a: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والتوأمة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Zonation &amp; Twining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3- التألق أو الوميض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Twinkling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4- الشوائب والتحلل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Inclusions &amp; Alteration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5- علامة الاستطالة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sing Elongation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6- </a:t>
            </a: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قرينة </a:t>
            </a: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الانكسار المزدوج </a:t>
            </a: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وألوان </a:t>
            </a: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التداخل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Birefringence &amp;Interference Colours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7- أشكال التداخل 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Interference</a:t>
            </a:r>
            <a:endParaRPr kumimoji="0" lang="ar-S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r"/>
            <a:r>
              <a:rPr lang="ar-IQ" sz="2800" b="1" u="sng" dirty="0" smtClean="0">
                <a:solidFill>
                  <a:srgbClr val="FF0000"/>
                </a:solidFill>
              </a:rPr>
              <a:t>أولاً:- الصفات البصرية في الضوء المستقطب السوي:-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Plane polarized light properties (P.P.L.):-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5410200"/>
          </a:xfrm>
        </p:spPr>
        <p:txBody>
          <a:bodyPr/>
          <a:lstStyle/>
          <a:p>
            <a:r>
              <a:rPr lang="ar-IQ" dirty="0" smtClean="0"/>
              <a:t> </a:t>
            </a:r>
            <a:endParaRPr lang="en-US" dirty="0" smtClean="0"/>
          </a:p>
          <a:p>
            <a:r>
              <a:rPr lang="ar-IQ" b="1" dirty="0" smtClean="0">
                <a:solidFill>
                  <a:srgbClr val="0070C0"/>
                </a:solidFill>
              </a:rPr>
              <a:t>1- اللون </a:t>
            </a:r>
            <a:r>
              <a:rPr lang="en-US" b="1" dirty="0" err="1" smtClean="0">
                <a:solidFill>
                  <a:srgbClr val="0070C0"/>
                </a:solidFill>
              </a:rPr>
              <a:t>Colour</a:t>
            </a:r>
            <a:r>
              <a:rPr lang="ar-IQ" b="1" dirty="0" smtClean="0">
                <a:solidFill>
                  <a:srgbClr val="0070C0"/>
                </a:solidFill>
              </a:rPr>
              <a:t> والتغير اللوني </a:t>
            </a:r>
            <a:r>
              <a:rPr lang="en-US" b="1" dirty="0" err="1" smtClean="0">
                <a:solidFill>
                  <a:srgbClr val="0070C0"/>
                </a:solidFill>
              </a:rPr>
              <a:t>Pleocroism</a:t>
            </a:r>
            <a:r>
              <a:rPr lang="ar-IQ" b="1" dirty="0" smtClean="0">
                <a:solidFill>
                  <a:srgbClr val="0070C0"/>
                </a:solidFill>
              </a:rPr>
              <a:t> :-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ar-IQ" b="1" dirty="0" smtClean="0"/>
              <a:t>- اللون</a:t>
            </a:r>
            <a:r>
              <a:rPr lang="ar-IQ" dirty="0" smtClean="0"/>
              <a:t> </a:t>
            </a:r>
            <a:r>
              <a:rPr lang="ar-IQ" b="1" dirty="0" smtClean="0"/>
              <a:t>:- هو لون المعدن الذي يظهر فيه في الضوء الاعتيادي فقط أي بدون استخدام المحلل</a:t>
            </a:r>
            <a:r>
              <a:rPr lang="ar-IQ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ar-IQ" dirty="0" smtClean="0">
                <a:solidFill>
                  <a:srgbClr val="0070C0"/>
                </a:solidFill>
              </a:rPr>
              <a:t>- </a:t>
            </a:r>
            <a:r>
              <a:rPr lang="ar-IQ" b="1" dirty="0" smtClean="0">
                <a:solidFill>
                  <a:srgbClr val="0070C0"/>
                </a:solidFill>
              </a:rPr>
              <a:t>التغير اللوني</a:t>
            </a:r>
            <a:r>
              <a:rPr lang="ar-IQ" dirty="0" smtClean="0">
                <a:solidFill>
                  <a:srgbClr val="0070C0"/>
                </a:solidFill>
              </a:rPr>
              <a:t> </a:t>
            </a:r>
            <a:r>
              <a:rPr lang="ar-IQ" b="1" dirty="0" smtClean="0">
                <a:solidFill>
                  <a:srgbClr val="0070C0"/>
                </a:solidFill>
              </a:rPr>
              <a:t>:- </a:t>
            </a:r>
            <a:r>
              <a:rPr lang="ar-IQ" b="1" dirty="0" smtClean="0"/>
              <a:t>التغير في لون المعدن عند دوران المسرح ، ويعتمد على الاتجاهات الذبذبية للمعدن</a:t>
            </a:r>
            <a:r>
              <a:rPr lang="ar-IQ" dirty="0" smtClean="0"/>
              <a:t> 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F:\المحاضرات\بصرية المعادن\Metamorphic minerals image gallery3_files\cordierite-2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81000"/>
            <a:ext cx="8255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F:\المحاضرات\بصرية المعادن\Metamorphic minerals image gallery3_files\cordierite-2-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81000"/>
            <a:ext cx="8255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</TotalTime>
  <Words>541</Words>
  <PresentationFormat>عرض على الشاشة (3:4)‏</PresentationFormat>
  <Paragraphs>54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موازنة</vt:lpstr>
      <vt:lpstr>بصرية المعادن (ج/206) 2  ملاحظات في دراسة الشرائح الرقيقة للمعادن والصخور Optical Mineralogy (G/206)</vt:lpstr>
      <vt:lpstr>* الصفات البصرية للمعادن تحت المجهر المستقطب :-  Optical  properties of minerals under microscope:- </vt:lpstr>
      <vt:lpstr>الشريحة 3</vt:lpstr>
      <vt:lpstr>الشريحة 4</vt:lpstr>
      <vt:lpstr>الشريحة 5</vt:lpstr>
      <vt:lpstr>أ-الصفات البصرية في  الضوء المستقطب السوي    P.P.L. properties:-</vt:lpstr>
      <vt:lpstr>أولاً:- الصفات البصرية في الضوء المستقطب السوي:- Plane polarized light properties (P.P.L.):-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- كل المعادن العمودية في مقاطعها على المحور C ، كما في  Amphibole والبيروكسين  Pyroxene، وإذا كانت غير عمودية تعطي مجموعة واحدة من الانفصام . - مجموعة معادن الفلدسبارFeldspar  وتكون الزاوية بين المجموعتين 09ْ . - مجموعة معادن البيروكسين في المقاطع العمودية تكون الزاوية بين مجموعتي الانفصام 39ْ  ،78ْ أي قريب من التعامد.  - مجموعة معادن الفلدسبار في المقاطع العمودية تكون الزاوية 65ْ ،421ْ.  </vt:lpstr>
      <vt:lpstr>الشريحة 18</vt:lpstr>
      <vt:lpstr>الشريحة 19</vt:lpstr>
      <vt:lpstr>الشريحة 20</vt:lpstr>
      <vt:lpstr>4. النتوء  Relief  ومعامل الانكسار  Refractive index :- </vt:lpstr>
      <vt:lpstr>* مــــقــــيـــاس الــــنـــــتـــــوء الـــدقـــيق للــــمــعــادن:-   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بصرية المعادن (ج/206)   ملاحظات في دراسة الشرائح الرقيقة للمعادن والصخور Optical Mineralogy (G/206)</dc:title>
  <cp:lastModifiedBy>intel</cp:lastModifiedBy>
  <cp:revision>17</cp:revision>
  <dcterms:modified xsi:type="dcterms:W3CDTF">2012-04-12T06:41:36Z</dcterms:modified>
</cp:coreProperties>
</file>