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6" r:id="rId3"/>
    <p:sldId id="258" r:id="rId4"/>
    <p:sldId id="262" r:id="rId5"/>
    <p:sldId id="259" r:id="rId6"/>
    <p:sldId id="261" r:id="rId7"/>
    <p:sldId id="260"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70" d="100"/>
          <a:sy n="70" d="100"/>
        </p:scale>
        <p:origin x="-1386" y="-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8CCBBC7D-E1D8-40B3-A691-8579D43BB6EE}" type="datetimeFigureOut">
              <a:rPr lang="ar-IQ" smtClean="0"/>
              <a:pPr/>
              <a:t>03/02/1439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C12F60-6AE7-4B25-803F-0D3C605A8DCD}"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CCBBC7D-E1D8-40B3-A691-8579D43BB6EE}" type="datetimeFigureOut">
              <a:rPr lang="ar-IQ" smtClean="0"/>
              <a:pPr/>
              <a:t>03/02/1439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C12F60-6AE7-4B25-803F-0D3C605A8DC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CCBBC7D-E1D8-40B3-A691-8579D43BB6EE}" type="datetimeFigureOut">
              <a:rPr lang="ar-IQ" smtClean="0"/>
              <a:pPr/>
              <a:t>03/02/1439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C12F60-6AE7-4B25-803F-0D3C605A8DCD}"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CCBBC7D-E1D8-40B3-A691-8579D43BB6EE}" type="datetimeFigureOut">
              <a:rPr lang="ar-IQ" smtClean="0"/>
              <a:pPr/>
              <a:t>03/02/1439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C12F60-6AE7-4B25-803F-0D3C605A8DCD}"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CBBC7D-E1D8-40B3-A691-8579D43BB6EE}" type="datetimeFigureOut">
              <a:rPr lang="ar-IQ" smtClean="0"/>
              <a:pPr/>
              <a:t>03/02/1439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C12F60-6AE7-4B25-803F-0D3C605A8DCD}"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8CCBBC7D-E1D8-40B3-A691-8579D43BB6EE}" type="datetimeFigureOut">
              <a:rPr lang="ar-IQ" smtClean="0"/>
              <a:pPr/>
              <a:t>03/02/1439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C12F60-6AE7-4B25-803F-0D3C605A8DCD}"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8CCBBC7D-E1D8-40B3-A691-8579D43BB6EE}" type="datetimeFigureOut">
              <a:rPr lang="ar-IQ" smtClean="0"/>
              <a:pPr/>
              <a:t>03/02/1439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8C12F60-6AE7-4B25-803F-0D3C605A8DCD}"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8CCBBC7D-E1D8-40B3-A691-8579D43BB6EE}" type="datetimeFigureOut">
              <a:rPr lang="ar-IQ" smtClean="0"/>
              <a:pPr/>
              <a:t>03/02/1439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8C12F60-6AE7-4B25-803F-0D3C605A8DCD}"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CBBC7D-E1D8-40B3-A691-8579D43BB6EE}" type="datetimeFigureOut">
              <a:rPr lang="ar-IQ" smtClean="0"/>
              <a:pPr/>
              <a:t>03/02/1439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8C12F60-6AE7-4B25-803F-0D3C605A8DC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CBBC7D-E1D8-40B3-A691-8579D43BB6EE}" type="datetimeFigureOut">
              <a:rPr lang="ar-IQ" smtClean="0"/>
              <a:pPr/>
              <a:t>03/02/1439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C12F60-6AE7-4B25-803F-0D3C605A8DCD}"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CBBC7D-E1D8-40B3-A691-8579D43BB6EE}" type="datetimeFigureOut">
              <a:rPr lang="ar-IQ" smtClean="0"/>
              <a:pPr/>
              <a:t>03/02/1439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C12F60-6AE7-4B25-803F-0D3C605A8DCD}"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CCBBC7D-E1D8-40B3-A691-8579D43BB6EE}" type="datetimeFigureOut">
              <a:rPr lang="ar-IQ" smtClean="0"/>
              <a:pPr/>
              <a:t>03/02/1439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8C12F60-6AE7-4B25-803F-0D3C605A8DCD}"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857232"/>
            <a:ext cx="6143668" cy="369332"/>
          </a:xfrm>
          <a:prstGeom prst="rect">
            <a:avLst/>
          </a:prstGeom>
        </p:spPr>
        <p:txBody>
          <a:bodyPr wrap="square">
            <a:spAutoFit/>
          </a:bodyPr>
          <a:lstStyle/>
          <a:p>
            <a:r>
              <a:rPr lang="en-US" dirty="0" smtClean="0"/>
              <a:t>Carboxylic acids are protected for a number of reasons: </a:t>
            </a:r>
            <a:endParaRPr lang="ar-IQ" dirty="0"/>
          </a:p>
        </p:txBody>
      </p:sp>
      <p:sp>
        <p:nvSpPr>
          <p:cNvPr id="3" name="Title 1"/>
          <p:cNvSpPr txBox="1">
            <a:spLocks/>
          </p:cNvSpPr>
          <p:nvPr/>
        </p:nvSpPr>
        <p:spPr>
          <a:xfrm>
            <a:off x="642910" y="285729"/>
            <a:ext cx="7772400" cy="785818"/>
          </a:xfrm>
          <a:prstGeom prst="rect">
            <a:avLst/>
          </a:prstGeom>
        </p:spPr>
        <p:txBody>
          <a:bodyPr>
            <a:normAutofit fontScale="60000" lnSpcReduction="20000"/>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smtClean="0">
                <a:ln>
                  <a:noFill/>
                </a:ln>
                <a:solidFill>
                  <a:schemeClr val="tx1"/>
                </a:solidFill>
                <a:effectLst/>
                <a:uLnTx/>
                <a:uFillTx/>
                <a:latin typeface="+mj-lt"/>
                <a:ea typeface="+mj-ea"/>
                <a:cs typeface="+mj-cs"/>
              </a:rPr>
              <a:t>Carboxylic Acids</a:t>
            </a:r>
            <a:r>
              <a:rPr kumimoji="0" lang="en-US" sz="4400" b="0" i="0" u="none" strike="noStrike" kern="1200" cap="none" spc="0" normalizeH="0" baseline="0" noProof="0" smtClean="0">
                <a:ln>
                  <a:noFill/>
                </a:ln>
                <a:solidFill>
                  <a:schemeClr val="tx1"/>
                </a:solidFill>
                <a:effectLst/>
                <a:uLnTx/>
                <a:uFillTx/>
                <a:latin typeface="+mj-lt"/>
                <a:ea typeface="+mj-ea"/>
                <a:cs typeface="+mj-cs"/>
              </a:rPr>
              <a:t> </a:t>
            </a:r>
            <a:br>
              <a:rPr kumimoji="0" lang="en-US" sz="4400" b="0" i="0" u="none" strike="noStrike" kern="1200" cap="none" spc="0" normalizeH="0" baseline="0" noProof="0" smtClean="0">
                <a:ln>
                  <a:noFill/>
                </a:ln>
                <a:solidFill>
                  <a:schemeClr val="tx1"/>
                </a:solidFill>
                <a:effectLst/>
                <a:uLnTx/>
                <a:uFillTx/>
                <a:latin typeface="+mj-lt"/>
                <a:ea typeface="+mj-ea"/>
                <a:cs typeface="+mj-cs"/>
              </a:rPr>
            </a:br>
            <a:endParaRPr kumimoji="0" lang="ar-IQ"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4" name="Rectangle 3"/>
          <p:cNvSpPr/>
          <p:nvPr/>
        </p:nvSpPr>
        <p:spPr>
          <a:xfrm>
            <a:off x="571472" y="1071546"/>
            <a:ext cx="8572528" cy="2308324"/>
          </a:xfrm>
          <a:prstGeom prst="rect">
            <a:avLst/>
          </a:prstGeom>
        </p:spPr>
        <p:txBody>
          <a:bodyPr wrap="square">
            <a:spAutoFit/>
          </a:bodyPr>
          <a:lstStyle/>
          <a:p>
            <a:pPr algn="l" rtl="0">
              <a:lnSpc>
                <a:spcPct val="150000"/>
              </a:lnSpc>
            </a:pPr>
            <a:r>
              <a:rPr lang="en-US" sz="1600" dirty="0" smtClean="0">
                <a:cs typeface="+mj-cs"/>
              </a:rPr>
              <a:t>1- to mask the acidic proton so that it does not interfere with base-catalyzed    reactions, </a:t>
            </a:r>
          </a:p>
          <a:p>
            <a:pPr algn="l" rtl="0">
              <a:lnSpc>
                <a:spcPct val="150000"/>
              </a:lnSpc>
            </a:pPr>
            <a:r>
              <a:rPr lang="en-US" sz="1600" dirty="0" smtClean="0">
                <a:cs typeface="+mj-cs"/>
              </a:rPr>
              <a:t>2- to mask the carbonyl group to prevent </a:t>
            </a:r>
            <a:r>
              <a:rPr lang="en-US" sz="1600" dirty="0" err="1" smtClean="0">
                <a:cs typeface="+mj-cs"/>
              </a:rPr>
              <a:t>nucleophilic</a:t>
            </a:r>
            <a:r>
              <a:rPr lang="en-US" sz="1600" dirty="0" smtClean="0">
                <a:cs typeface="+mj-cs"/>
              </a:rPr>
              <a:t> addition reactions.</a:t>
            </a:r>
          </a:p>
          <a:p>
            <a:pPr algn="l" rtl="0">
              <a:lnSpc>
                <a:spcPct val="150000"/>
              </a:lnSpc>
            </a:pPr>
            <a:r>
              <a:rPr lang="en-US" sz="1600" dirty="0" smtClean="0">
                <a:cs typeface="+mj-cs"/>
              </a:rPr>
              <a:t>3- to improve the handling of the molecule in question (e.g., to make the compound less water     soluble, to improve its NMR characteristics, or to make it more volatile so that it can be analyzed by gas chromatography).  </a:t>
            </a:r>
          </a:p>
          <a:p>
            <a:pPr algn="l" rtl="0">
              <a:lnSpc>
                <a:spcPct val="150000"/>
              </a:lnSpc>
            </a:pPr>
            <a:r>
              <a:rPr lang="en-US" sz="1600" dirty="0" smtClean="0">
                <a:solidFill>
                  <a:srgbClr val="FF0000"/>
                </a:solidFill>
                <a:cs typeface="+mj-cs"/>
              </a:rPr>
              <a:t>protective group must also be removed without affecting other functionality in the molecule. </a:t>
            </a:r>
            <a:endParaRPr lang="ar-IQ" sz="1600" dirty="0">
              <a:solidFill>
                <a:srgbClr val="FF0000"/>
              </a:solidFill>
              <a:cs typeface="+mj-cs"/>
            </a:endParaRPr>
          </a:p>
        </p:txBody>
      </p:sp>
      <p:sp>
        <p:nvSpPr>
          <p:cNvPr id="5" name="Rectangle 4"/>
          <p:cNvSpPr/>
          <p:nvPr/>
        </p:nvSpPr>
        <p:spPr>
          <a:xfrm>
            <a:off x="1071538" y="3714752"/>
            <a:ext cx="1143008" cy="646331"/>
          </a:xfrm>
          <a:prstGeom prst="rect">
            <a:avLst/>
          </a:prstGeom>
        </p:spPr>
        <p:txBody>
          <a:bodyPr wrap="square">
            <a:spAutoFit/>
          </a:bodyPr>
          <a:lstStyle/>
          <a:p>
            <a:pPr algn="l" rtl="0"/>
            <a:r>
              <a:rPr lang="en-US" b="1" i="1" dirty="0" smtClean="0">
                <a:cs typeface="+mj-cs"/>
              </a:rPr>
              <a:t>1- Esters</a:t>
            </a:r>
            <a:r>
              <a:rPr lang="en-US" b="1" dirty="0" smtClean="0">
                <a:cs typeface="+mj-cs"/>
              </a:rPr>
              <a:t> </a:t>
            </a:r>
            <a:br>
              <a:rPr lang="en-US" b="1" dirty="0" smtClean="0">
                <a:cs typeface="+mj-cs"/>
              </a:rPr>
            </a:br>
            <a:endParaRPr lang="ar-IQ" b="1" dirty="0">
              <a:cs typeface="+mj-cs"/>
            </a:endParaRPr>
          </a:p>
        </p:txBody>
      </p:sp>
      <p:sp>
        <p:nvSpPr>
          <p:cNvPr id="6" name="Rectangle 5"/>
          <p:cNvSpPr/>
          <p:nvPr/>
        </p:nvSpPr>
        <p:spPr>
          <a:xfrm>
            <a:off x="1285852" y="4429132"/>
            <a:ext cx="6858048" cy="1754326"/>
          </a:xfrm>
          <a:prstGeom prst="rect">
            <a:avLst/>
          </a:prstGeom>
        </p:spPr>
        <p:txBody>
          <a:bodyPr wrap="square">
            <a:spAutoFit/>
          </a:bodyPr>
          <a:lstStyle/>
          <a:p>
            <a:pPr algn="l" rtl="0"/>
            <a:r>
              <a:rPr lang="en-US" dirty="0" smtClean="0"/>
              <a:t>( alkyl ester )Formation : </a:t>
            </a:r>
            <a:r>
              <a:rPr lang="en-US" dirty="0"/>
              <a:t>- Fisher </a:t>
            </a:r>
            <a:r>
              <a:rPr lang="en-US" dirty="0" err="1"/>
              <a:t>esterification</a:t>
            </a:r>
            <a:r>
              <a:rPr lang="en-US" dirty="0"/>
              <a:t> (RCOOH +R'OH + H+)</a:t>
            </a:r>
            <a:br>
              <a:rPr lang="en-US" dirty="0"/>
            </a:br>
            <a:r>
              <a:rPr lang="en-US" dirty="0" smtClean="0"/>
              <a:t>                    - </a:t>
            </a:r>
            <a:r>
              <a:rPr lang="en-US" dirty="0"/>
              <a:t>Acid Chloride + R-OH, pyridine</a:t>
            </a:r>
            <a:br>
              <a:rPr lang="en-US" dirty="0"/>
            </a:br>
            <a:r>
              <a:rPr lang="en-US" dirty="0" smtClean="0"/>
              <a:t>                    - </a:t>
            </a:r>
            <a:r>
              <a:rPr lang="en-US" dirty="0"/>
              <a:t>t-butyl esters: isobutylene and acid</a:t>
            </a:r>
            <a:br>
              <a:rPr lang="en-US" dirty="0"/>
            </a:br>
            <a:r>
              <a:rPr lang="en-US" dirty="0" smtClean="0"/>
              <a:t>                    -methyl </a:t>
            </a:r>
            <a:r>
              <a:rPr lang="en-US" dirty="0"/>
              <a:t>esters: </a:t>
            </a:r>
            <a:r>
              <a:rPr lang="en-US" dirty="0" smtClean="0"/>
              <a:t>diazomethane</a:t>
            </a:r>
          </a:p>
          <a:p>
            <a:pPr algn="l" rtl="0"/>
            <a:r>
              <a:rPr lang="en-US" dirty="0"/>
              <a:t> </a:t>
            </a:r>
            <a:r>
              <a:rPr lang="en-US" dirty="0" smtClean="0"/>
              <a:t>                    -RCO2H, R'OH, DCC/DMAP, Et2O,  </a:t>
            </a:r>
            <a:br>
              <a:rPr lang="en-US" dirty="0" smtClean="0"/>
            </a:br>
            <a:endParaRPr lang="ar-IQ"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srcRect/>
          <a:stretch>
            <a:fillRect/>
          </a:stretch>
        </p:blipFill>
        <p:spPr bwMode="auto">
          <a:xfrm>
            <a:off x="90488" y="866775"/>
            <a:ext cx="8963025" cy="512445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400050" y="1128713"/>
            <a:ext cx="8343900" cy="4600575"/>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928662" y="2428868"/>
            <a:ext cx="5643586" cy="1200329"/>
          </a:xfrm>
          <a:prstGeom prst="rect">
            <a:avLst/>
          </a:prstGeom>
        </p:spPr>
        <p:txBody>
          <a:bodyPr wrap="square">
            <a:spAutoFit/>
          </a:bodyPr>
          <a:lstStyle/>
          <a:p>
            <a:pPr algn="l" rtl="0"/>
            <a:r>
              <a:rPr lang="en-US" dirty="0"/>
              <a:t>Cleavage: - </a:t>
            </a:r>
            <a:r>
              <a:rPr lang="en-US" dirty="0" err="1"/>
              <a:t>LiOH</a:t>
            </a:r>
            <a:r>
              <a:rPr lang="en-US" dirty="0"/>
              <a:t>, THF, H2O</a:t>
            </a:r>
            <a:br>
              <a:rPr lang="en-US" dirty="0"/>
            </a:br>
            <a:r>
              <a:rPr lang="en-US" dirty="0" smtClean="0"/>
              <a:t>                  - </a:t>
            </a:r>
            <a:r>
              <a:rPr lang="en-US" dirty="0"/>
              <a:t>enzymatic hydrolysis </a:t>
            </a:r>
            <a:endParaRPr lang="en-US" dirty="0" smtClean="0"/>
          </a:p>
          <a:p>
            <a:pPr algn="l" rtl="0"/>
            <a:r>
              <a:rPr lang="en-US" dirty="0" smtClean="0"/>
              <a:t>                   - </a:t>
            </a:r>
            <a:r>
              <a:rPr lang="en-US" dirty="0"/>
              <a:t>t-butyl esters are cleaved with aqueous acid</a:t>
            </a:r>
            <a:r>
              <a:rPr lang="en-US" dirty="0" smtClean="0"/>
              <a:t> </a:t>
            </a:r>
            <a:br>
              <a:rPr lang="en-US" dirty="0" smtClean="0"/>
            </a:br>
            <a:endParaRPr lang="ar-IQ" dirty="0"/>
          </a:p>
        </p:txBody>
      </p:sp>
      <p:pic>
        <p:nvPicPr>
          <p:cNvPr id="1026" name="Picture 2"/>
          <p:cNvPicPr>
            <a:picLocks noChangeAspect="1" noChangeArrowheads="1"/>
          </p:cNvPicPr>
          <p:nvPr/>
        </p:nvPicPr>
        <p:blipFill>
          <a:blip r:embed="rId2"/>
          <a:srcRect/>
          <a:stretch>
            <a:fillRect/>
          </a:stretch>
        </p:blipFill>
        <p:spPr bwMode="auto">
          <a:xfrm>
            <a:off x="1285852" y="3714752"/>
            <a:ext cx="5572164" cy="1525712"/>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642910" y="642918"/>
            <a:ext cx="6038850" cy="14382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357166"/>
            <a:ext cx="4572000" cy="646331"/>
          </a:xfrm>
          <a:prstGeom prst="rect">
            <a:avLst/>
          </a:prstGeom>
        </p:spPr>
        <p:txBody>
          <a:bodyPr>
            <a:spAutoFit/>
          </a:bodyPr>
          <a:lstStyle/>
          <a:p>
            <a:pPr algn="l" rtl="0"/>
            <a:r>
              <a:rPr lang="en-US" i="1" dirty="0"/>
              <a:t>9-Fluorenylmethyl Esters </a:t>
            </a:r>
            <a:r>
              <a:rPr lang="en-US" dirty="0"/>
              <a:t>(Fm)</a:t>
            </a:r>
            <a:r>
              <a:rPr lang="en-US" dirty="0" smtClean="0"/>
              <a:t> </a:t>
            </a:r>
            <a:br>
              <a:rPr lang="en-US" dirty="0" smtClean="0"/>
            </a:br>
            <a:endParaRPr lang="ar-IQ" dirty="0"/>
          </a:p>
        </p:txBody>
      </p:sp>
      <p:sp>
        <p:nvSpPr>
          <p:cNvPr id="5" name="Rectangle 4"/>
          <p:cNvSpPr/>
          <p:nvPr/>
        </p:nvSpPr>
        <p:spPr>
          <a:xfrm>
            <a:off x="500034" y="1071546"/>
            <a:ext cx="7929618" cy="338554"/>
          </a:xfrm>
          <a:prstGeom prst="rect">
            <a:avLst/>
          </a:prstGeom>
        </p:spPr>
        <p:txBody>
          <a:bodyPr wrap="square">
            <a:spAutoFit/>
          </a:bodyPr>
          <a:lstStyle/>
          <a:p>
            <a:pPr algn="l" rtl="0"/>
            <a:r>
              <a:rPr lang="en-US" sz="1600" dirty="0" smtClean="0"/>
              <a:t>9-Fluorenylmethyl esters of N-protected amino acids were prepared using the DCC/DMAP </a:t>
            </a:r>
            <a:endParaRPr lang="ar-IQ" sz="1600" dirty="0"/>
          </a:p>
        </p:txBody>
      </p:sp>
      <p:sp>
        <p:nvSpPr>
          <p:cNvPr id="6" name="Rectangle 5"/>
          <p:cNvSpPr/>
          <p:nvPr/>
        </p:nvSpPr>
        <p:spPr>
          <a:xfrm>
            <a:off x="428596" y="1428736"/>
            <a:ext cx="9572692" cy="1169551"/>
          </a:xfrm>
          <a:prstGeom prst="rect">
            <a:avLst/>
          </a:prstGeom>
        </p:spPr>
        <p:txBody>
          <a:bodyPr wrap="square">
            <a:spAutoFit/>
          </a:bodyPr>
          <a:lstStyle/>
          <a:p>
            <a:pPr algn="l" rtl="0"/>
            <a:r>
              <a:rPr lang="en-US" sz="1400" dirty="0" err="1" smtClean="0"/>
              <a:t>imidazole</a:t>
            </a:r>
            <a:r>
              <a:rPr lang="en-US" sz="1400" dirty="0" smtClean="0"/>
              <a:t>-catalyzed </a:t>
            </a:r>
            <a:r>
              <a:rPr lang="en-US" sz="1400" dirty="0" err="1" smtClean="0"/>
              <a:t>transesterification</a:t>
            </a:r>
            <a:r>
              <a:rPr lang="en-US" sz="1400" dirty="0" smtClean="0"/>
              <a:t> of protected amino acid active esters with </a:t>
            </a:r>
            <a:r>
              <a:rPr lang="en-US" sz="1400" dirty="0" err="1" smtClean="0"/>
              <a:t>FmOH</a:t>
            </a:r>
            <a:r>
              <a:rPr lang="en-US" sz="1400" dirty="0" smtClean="0"/>
              <a:t>. Cleavage is accomplished</a:t>
            </a:r>
          </a:p>
          <a:p>
            <a:pPr algn="l" rtl="0"/>
            <a:r>
              <a:rPr lang="en-US" sz="1400" dirty="0" smtClean="0"/>
              <a:t> either with </a:t>
            </a:r>
            <a:r>
              <a:rPr lang="en-US" sz="1400" dirty="0" err="1" smtClean="0"/>
              <a:t>diethylamine</a:t>
            </a:r>
            <a:r>
              <a:rPr lang="en-US" sz="1400" dirty="0" smtClean="0"/>
              <a:t> or </a:t>
            </a:r>
            <a:r>
              <a:rPr lang="en-US" sz="1400" dirty="0" err="1" smtClean="0"/>
              <a:t>piperidine</a:t>
            </a:r>
            <a:r>
              <a:rPr lang="en-US" sz="1400" dirty="0" smtClean="0"/>
              <a:t> in CH2C12 at </a:t>
            </a:r>
            <a:r>
              <a:rPr lang="en-US" sz="1400" dirty="0" err="1" smtClean="0"/>
              <a:t>rt</a:t>
            </a:r>
            <a:r>
              <a:rPr lang="en-US" sz="1400" dirty="0" smtClean="0"/>
              <a:t> for 2 h. No </a:t>
            </a:r>
            <a:r>
              <a:rPr lang="en-US" sz="1400" dirty="0" err="1" smtClean="0"/>
              <a:t>racemization</a:t>
            </a:r>
            <a:r>
              <a:rPr lang="en-US" sz="1400" dirty="0" smtClean="0"/>
              <a:t> was observed during formation </a:t>
            </a:r>
          </a:p>
          <a:p>
            <a:pPr algn="l" rtl="0"/>
            <a:r>
              <a:rPr lang="en-US" sz="1400" dirty="0" smtClean="0"/>
              <a:t>or cleavage of the Fm esters.  The Fm ester is cleaved slowly by </a:t>
            </a:r>
            <a:r>
              <a:rPr lang="en-US" sz="1400" dirty="0" err="1" smtClean="0"/>
              <a:t>hydrogenolysis</a:t>
            </a:r>
            <a:r>
              <a:rPr lang="en-US" sz="1400" dirty="0" smtClean="0"/>
              <a:t>, but complete selectivity for </a:t>
            </a:r>
          </a:p>
          <a:p>
            <a:pPr algn="l" rtl="0"/>
            <a:r>
              <a:rPr lang="en-US" sz="1400" dirty="0" err="1" smtClean="0"/>
              <a:t>hydrogenolysis</a:t>
            </a:r>
            <a:r>
              <a:rPr lang="en-US" sz="1400" dirty="0" smtClean="0"/>
              <a:t> of the </a:t>
            </a:r>
            <a:r>
              <a:rPr lang="en-US" sz="1400" dirty="0" err="1" smtClean="0"/>
              <a:t>benzyloxycarbonyl</a:t>
            </a:r>
            <a:r>
              <a:rPr lang="en-US" sz="1400" dirty="0" smtClean="0"/>
              <a:t> group could not be obtained. </a:t>
            </a:r>
          </a:p>
          <a:p>
            <a:pPr algn="l" rtl="0"/>
            <a:r>
              <a:rPr lang="en-US" sz="1400" dirty="0" smtClean="0"/>
              <a:t>Fm esters also improved the solubility of protected peptides in organic solvents.</a:t>
            </a:r>
            <a:endParaRPr lang="en-US" sz="1400" dirty="0"/>
          </a:p>
        </p:txBody>
      </p:sp>
      <p:pic>
        <p:nvPicPr>
          <p:cNvPr id="2050" name="Picture 2"/>
          <p:cNvPicPr>
            <a:picLocks noChangeAspect="1" noChangeArrowheads="1"/>
          </p:cNvPicPr>
          <p:nvPr/>
        </p:nvPicPr>
        <p:blipFill>
          <a:blip r:embed="rId2"/>
          <a:srcRect/>
          <a:stretch>
            <a:fillRect/>
          </a:stretch>
        </p:blipFill>
        <p:spPr bwMode="auto">
          <a:xfrm>
            <a:off x="5572132" y="214290"/>
            <a:ext cx="1238250" cy="981075"/>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1785918" y="2571744"/>
            <a:ext cx="5353063" cy="1198669"/>
          </a:xfrm>
          <a:prstGeom prst="rect">
            <a:avLst/>
          </a:prstGeom>
          <a:noFill/>
          <a:ln w="9525">
            <a:noFill/>
            <a:miter lim="800000"/>
            <a:headEnd/>
            <a:tailEnd/>
          </a:ln>
          <a:effectLst/>
        </p:spPr>
      </p:pic>
      <p:sp>
        <p:nvSpPr>
          <p:cNvPr id="9" name="Rectangle 8"/>
          <p:cNvSpPr/>
          <p:nvPr/>
        </p:nvSpPr>
        <p:spPr>
          <a:xfrm>
            <a:off x="7143768" y="2500306"/>
            <a:ext cx="2000232" cy="1200329"/>
          </a:xfrm>
          <a:prstGeom prst="rect">
            <a:avLst/>
          </a:prstGeom>
        </p:spPr>
        <p:txBody>
          <a:bodyPr wrap="square">
            <a:spAutoFit/>
          </a:bodyPr>
          <a:lstStyle/>
          <a:p>
            <a:pPr algn="l"/>
            <a:r>
              <a:rPr lang="en-US" dirty="0"/>
              <a:t>cleaved with mild base (Et2NH, </a:t>
            </a:r>
            <a:r>
              <a:rPr lang="en-US" dirty="0" err="1"/>
              <a:t>piperidine</a:t>
            </a:r>
            <a:r>
              <a:rPr lang="en-US" dirty="0"/>
              <a:t>)</a:t>
            </a:r>
            <a:r>
              <a:rPr lang="en-US" dirty="0" smtClean="0"/>
              <a:t> </a:t>
            </a:r>
            <a:br>
              <a:rPr lang="en-US" dirty="0" smtClean="0"/>
            </a:br>
            <a:endParaRPr lang="ar-IQ" dirty="0"/>
          </a:p>
        </p:txBody>
      </p:sp>
      <p:sp>
        <p:nvSpPr>
          <p:cNvPr id="10" name="Rectangle 9"/>
          <p:cNvSpPr/>
          <p:nvPr/>
        </p:nvSpPr>
        <p:spPr>
          <a:xfrm>
            <a:off x="642910" y="3786190"/>
            <a:ext cx="4156138" cy="338554"/>
          </a:xfrm>
          <a:prstGeom prst="rect">
            <a:avLst/>
          </a:prstGeom>
        </p:spPr>
        <p:txBody>
          <a:bodyPr wrap="none">
            <a:spAutoFit/>
          </a:bodyPr>
          <a:lstStyle/>
          <a:p>
            <a:r>
              <a:rPr lang="en-US" sz="1600" b="1" dirty="0" err="1" smtClean="0"/>
              <a:t>Methoxymethyl</a:t>
            </a:r>
            <a:r>
              <a:rPr lang="en-US" sz="1600" b="1" dirty="0" smtClean="0"/>
              <a:t> (MOM) Ester: RCOOCH2OCH3 </a:t>
            </a:r>
            <a:endParaRPr lang="ar-IQ" sz="1600" b="1" dirty="0"/>
          </a:p>
        </p:txBody>
      </p:sp>
      <p:sp>
        <p:nvSpPr>
          <p:cNvPr id="11" name="Rectangle 10"/>
          <p:cNvSpPr/>
          <p:nvPr/>
        </p:nvSpPr>
        <p:spPr>
          <a:xfrm>
            <a:off x="785786" y="4214818"/>
            <a:ext cx="7429536" cy="1200329"/>
          </a:xfrm>
          <a:prstGeom prst="rect">
            <a:avLst/>
          </a:prstGeom>
        </p:spPr>
        <p:txBody>
          <a:bodyPr wrap="square">
            <a:spAutoFit/>
          </a:bodyPr>
          <a:lstStyle/>
          <a:p>
            <a:pPr algn="l" rtl="0"/>
            <a:r>
              <a:rPr lang="en-US" dirty="0" smtClean="0"/>
              <a:t>1. CH3OCH2C1, Et3N, DMF, 25°, 1 h.1 </a:t>
            </a:r>
          </a:p>
          <a:p>
            <a:pPr algn="l" rtl="0"/>
            <a:r>
              <a:rPr lang="en-US" dirty="0" smtClean="0"/>
              <a:t>2. CH3OCH2OCH3, Zn/BrCH2CO2Et, 0°; CH3COC1, 0-20°, 2 h, 75-85%.2 A </a:t>
            </a:r>
          </a:p>
          <a:p>
            <a:pPr algn="l" rtl="0"/>
            <a:r>
              <a:rPr lang="en-US" dirty="0" smtClean="0"/>
              <a:t>number of </a:t>
            </a:r>
            <a:r>
              <a:rPr lang="en-US" dirty="0" err="1" smtClean="0"/>
              <a:t>methoxymethyl</a:t>
            </a:r>
            <a:r>
              <a:rPr lang="en-US" dirty="0" smtClean="0"/>
              <a:t> esters were prepared by this method, which </a:t>
            </a:r>
          </a:p>
          <a:p>
            <a:pPr algn="l" rtl="0"/>
            <a:r>
              <a:rPr lang="en-US" dirty="0" smtClean="0"/>
              <a:t>avoids the use of the carcinogen </a:t>
            </a:r>
            <a:r>
              <a:rPr lang="en-US" dirty="0" err="1" smtClean="0"/>
              <a:t>chloromethyl</a:t>
            </a:r>
            <a:r>
              <a:rPr lang="en-US" dirty="0" smtClean="0"/>
              <a:t> methyl ether.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500034" y="857232"/>
            <a:ext cx="8072494" cy="507209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928670"/>
            <a:ext cx="7143784" cy="923330"/>
          </a:xfrm>
          <a:prstGeom prst="rect">
            <a:avLst/>
          </a:prstGeom>
        </p:spPr>
        <p:txBody>
          <a:bodyPr wrap="square">
            <a:spAutoFit/>
          </a:bodyPr>
          <a:lstStyle/>
          <a:p>
            <a:pPr algn="l" rtl="0"/>
            <a:r>
              <a:rPr lang="en-US" i="1" dirty="0" err="1"/>
              <a:t>Trimethylsilyl</a:t>
            </a:r>
            <a:r>
              <a:rPr lang="en-US" i="1" dirty="0"/>
              <a:t>)</a:t>
            </a:r>
            <a:r>
              <a:rPr lang="en-US" i="1" dirty="0" err="1"/>
              <a:t>ethoxymethyl</a:t>
            </a:r>
            <a:r>
              <a:rPr lang="en-US" i="1" dirty="0"/>
              <a:t> Ester </a:t>
            </a:r>
            <a:r>
              <a:rPr lang="en-US" dirty="0"/>
              <a:t>(SEM)</a:t>
            </a:r>
            <a:r>
              <a:rPr lang="en-US" dirty="0" smtClean="0"/>
              <a:t> </a:t>
            </a:r>
            <a:br>
              <a:rPr lang="en-US" dirty="0" smtClean="0"/>
            </a:br>
            <a:r>
              <a:rPr lang="en-US" i="1" dirty="0"/>
              <a:t> </a:t>
            </a:r>
            <a:r>
              <a:rPr lang="en-US" dirty="0" smtClean="0"/>
              <a:t/>
            </a:r>
            <a:br>
              <a:rPr lang="en-US" dirty="0" smtClean="0"/>
            </a:br>
            <a:endParaRPr lang="ar-IQ" dirty="0"/>
          </a:p>
        </p:txBody>
      </p:sp>
      <p:sp>
        <p:nvSpPr>
          <p:cNvPr id="3" name="Rectangle 2"/>
          <p:cNvSpPr/>
          <p:nvPr/>
        </p:nvSpPr>
        <p:spPr>
          <a:xfrm>
            <a:off x="571440" y="1357298"/>
            <a:ext cx="8572560" cy="584775"/>
          </a:xfrm>
          <a:prstGeom prst="rect">
            <a:avLst/>
          </a:prstGeom>
        </p:spPr>
        <p:txBody>
          <a:bodyPr wrap="square">
            <a:spAutoFit/>
          </a:bodyPr>
          <a:lstStyle/>
          <a:p>
            <a:pPr algn="l" rtl="0"/>
            <a:r>
              <a:rPr lang="en-US" sz="1600" dirty="0" smtClean="0"/>
              <a:t>The SEM ester was used to protect a carboxyl group where DCC-mediated </a:t>
            </a:r>
            <a:r>
              <a:rPr lang="en-US" sz="1600" dirty="0" err="1" smtClean="0"/>
              <a:t>esterification</a:t>
            </a:r>
            <a:r>
              <a:rPr lang="en-US" sz="1600" dirty="0" smtClean="0"/>
              <a:t> caused destruction of the substrate. It was formed from the acid and SEM chloride </a:t>
            </a:r>
            <a:endParaRPr lang="ar-IQ" sz="1600" dirty="0"/>
          </a:p>
        </p:txBody>
      </p:sp>
      <p:pic>
        <p:nvPicPr>
          <p:cNvPr id="3074" name="Picture 2"/>
          <p:cNvPicPr>
            <a:picLocks noChangeAspect="1" noChangeArrowheads="1"/>
          </p:cNvPicPr>
          <p:nvPr/>
        </p:nvPicPr>
        <p:blipFill>
          <a:blip r:embed="rId2"/>
          <a:srcRect/>
          <a:stretch>
            <a:fillRect/>
          </a:stretch>
        </p:blipFill>
        <p:spPr bwMode="auto">
          <a:xfrm>
            <a:off x="1071538" y="1928802"/>
            <a:ext cx="7458075" cy="790575"/>
          </a:xfrm>
          <a:prstGeom prst="rect">
            <a:avLst/>
          </a:prstGeom>
          <a:noFill/>
          <a:ln w="9525">
            <a:noFill/>
            <a:miter lim="800000"/>
            <a:headEnd/>
            <a:tailEnd/>
          </a:ln>
          <a:effectLst/>
        </p:spPr>
      </p:pic>
      <p:sp>
        <p:nvSpPr>
          <p:cNvPr id="5" name="Rectangle 4"/>
          <p:cNvSpPr/>
          <p:nvPr/>
        </p:nvSpPr>
        <p:spPr>
          <a:xfrm>
            <a:off x="642910" y="2643182"/>
            <a:ext cx="6286528" cy="338554"/>
          </a:xfrm>
          <a:prstGeom prst="rect">
            <a:avLst/>
          </a:prstGeom>
        </p:spPr>
        <p:txBody>
          <a:bodyPr wrap="square">
            <a:spAutoFit/>
          </a:bodyPr>
          <a:lstStyle/>
          <a:p>
            <a:pPr algn="l"/>
            <a:r>
              <a:rPr lang="en-US" sz="1600" dirty="0" smtClean="0"/>
              <a:t>SEM groups are cleaved by treatment with fluoride ion. </a:t>
            </a:r>
            <a:endParaRPr lang="ar-IQ" sz="1600" dirty="0"/>
          </a:p>
        </p:txBody>
      </p:sp>
      <p:pic>
        <p:nvPicPr>
          <p:cNvPr id="3075" name="Picture 3"/>
          <p:cNvPicPr>
            <a:picLocks noChangeAspect="1" noChangeArrowheads="1"/>
          </p:cNvPicPr>
          <p:nvPr/>
        </p:nvPicPr>
        <p:blipFill>
          <a:blip r:embed="rId3"/>
          <a:srcRect/>
          <a:stretch>
            <a:fillRect/>
          </a:stretch>
        </p:blipFill>
        <p:spPr bwMode="auto">
          <a:xfrm>
            <a:off x="1857356" y="3214686"/>
            <a:ext cx="4786346" cy="819150"/>
          </a:xfrm>
          <a:prstGeom prst="rect">
            <a:avLst/>
          </a:prstGeom>
          <a:noFill/>
          <a:ln w="9525">
            <a:noFill/>
            <a:miter lim="800000"/>
            <a:headEnd/>
            <a:tailEnd/>
          </a:ln>
          <a:effectLst/>
        </p:spPr>
      </p:pic>
      <p:sp>
        <p:nvSpPr>
          <p:cNvPr id="7" name="Rectangle 6"/>
          <p:cNvSpPr/>
          <p:nvPr/>
        </p:nvSpPr>
        <p:spPr>
          <a:xfrm>
            <a:off x="500034" y="4143380"/>
            <a:ext cx="4572000" cy="646331"/>
          </a:xfrm>
          <a:prstGeom prst="rect">
            <a:avLst/>
          </a:prstGeom>
        </p:spPr>
        <p:txBody>
          <a:bodyPr>
            <a:spAutoFit/>
          </a:bodyPr>
          <a:lstStyle/>
          <a:p>
            <a:pPr algn="l" rtl="0"/>
            <a:r>
              <a:rPr lang="en-US" i="1" dirty="0" err="1"/>
              <a:t>Trimethylsilyl</a:t>
            </a:r>
            <a:r>
              <a:rPr lang="en-US" i="1" dirty="0"/>
              <a:t>)ethyl Esters</a:t>
            </a:r>
            <a:r>
              <a:rPr lang="en-US" dirty="0" smtClean="0"/>
              <a:t> </a:t>
            </a:r>
            <a:br>
              <a:rPr lang="en-US" dirty="0" smtClean="0"/>
            </a:br>
            <a:endParaRPr lang="ar-IQ" dirty="0"/>
          </a:p>
        </p:txBody>
      </p:sp>
      <p:pic>
        <p:nvPicPr>
          <p:cNvPr id="3076" name="Picture 4"/>
          <p:cNvPicPr>
            <a:picLocks noChangeAspect="1" noChangeArrowheads="1"/>
          </p:cNvPicPr>
          <p:nvPr/>
        </p:nvPicPr>
        <p:blipFill>
          <a:blip r:embed="rId4"/>
          <a:srcRect/>
          <a:stretch>
            <a:fillRect/>
          </a:stretch>
        </p:blipFill>
        <p:spPr bwMode="auto">
          <a:xfrm>
            <a:off x="1000100" y="4857760"/>
            <a:ext cx="6619875" cy="9048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srcRect/>
          <a:stretch>
            <a:fillRect/>
          </a:stretch>
        </p:blipFill>
        <p:spPr bwMode="auto">
          <a:xfrm>
            <a:off x="857224" y="428604"/>
            <a:ext cx="4929222" cy="1275017"/>
          </a:xfrm>
          <a:prstGeom prst="rect">
            <a:avLst/>
          </a:prstGeom>
          <a:noFill/>
          <a:ln w="9525">
            <a:noFill/>
            <a:miter lim="800000"/>
            <a:headEnd/>
            <a:tailEnd/>
          </a:ln>
          <a:effectLst/>
        </p:spPr>
      </p:pic>
      <p:pic>
        <p:nvPicPr>
          <p:cNvPr id="4100" name="Picture 4"/>
          <p:cNvPicPr>
            <a:picLocks noChangeAspect="1" noChangeArrowheads="1"/>
          </p:cNvPicPr>
          <p:nvPr/>
        </p:nvPicPr>
        <p:blipFill>
          <a:blip r:embed="rId3"/>
          <a:srcRect/>
          <a:stretch>
            <a:fillRect/>
          </a:stretch>
        </p:blipFill>
        <p:spPr bwMode="auto">
          <a:xfrm>
            <a:off x="1000100" y="1928802"/>
            <a:ext cx="6557060" cy="428628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srcRect/>
          <a:stretch>
            <a:fillRect/>
          </a:stretch>
        </p:blipFill>
        <p:spPr bwMode="auto">
          <a:xfrm>
            <a:off x="928662" y="1928802"/>
            <a:ext cx="6655492" cy="4500594"/>
          </a:xfrm>
          <a:prstGeom prst="rect">
            <a:avLst/>
          </a:prstGeom>
          <a:noFill/>
          <a:ln w="9525">
            <a:noFill/>
            <a:miter lim="800000"/>
            <a:headEnd/>
            <a:tailEnd/>
          </a:ln>
          <a:effectLst/>
        </p:spPr>
      </p:pic>
      <p:pic>
        <p:nvPicPr>
          <p:cNvPr id="4" name="Picture 2"/>
          <p:cNvPicPr>
            <a:picLocks noChangeAspect="1" noChangeArrowheads="1"/>
          </p:cNvPicPr>
          <p:nvPr/>
        </p:nvPicPr>
        <p:blipFill>
          <a:blip r:embed="rId3"/>
          <a:srcRect/>
          <a:stretch>
            <a:fillRect/>
          </a:stretch>
        </p:blipFill>
        <p:spPr bwMode="auto">
          <a:xfrm>
            <a:off x="714348" y="428604"/>
            <a:ext cx="6715172" cy="1232924"/>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493782" y="928670"/>
            <a:ext cx="8276386" cy="4929222"/>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19050" y="1514475"/>
            <a:ext cx="9105900" cy="382905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329</Words>
  <Application>Microsoft Office PowerPoint</Application>
  <PresentationFormat>On-screen Show (4:3)</PresentationFormat>
  <Paragraphs>28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14</cp:revision>
  <dcterms:created xsi:type="dcterms:W3CDTF">2016-10-30T20:58:32Z</dcterms:created>
  <dcterms:modified xsi:type="dcterms:W3CDTF">2017-10-23T20:16:09Z</dcterms:modified>
</cp:coreProperties>
</file>