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1"/>
  </p:notes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p:scale>
          <a:sx n="75" d="100"/>
          <a:sy n="75" d="100"/>
        </p:scale>
        <p:origin x="-1236" y="21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E62735-DCC7-449E-B4F9-221ABFC44481}" type="datetimeFigureOut">
              <a:rPr lang="en-US" smtClean="0"/>
              <a:pPr/>
              <a:t>10/23/2017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049F73-7D3A-4D77-8166-E59A87BB8E5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9B30FC8F-98C8-47C4-AAF1-9441A511A37A}" type="datetime8">
              <a:rPr lang="ar-IQ" smtClean="0"/>
              <a:pPr/>
              <a:t>23 تشرين الأول، 17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566884D-C400-4860-9E72-573727C62D1F}"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AD1D632-FB85-488E-B0E8-6155021B6FF4}" type="datetime8">
              <a:rPr lang="ar-IQ" smtClean="0"/>
              <a:pPr/>
              <a:t>23 تشرين الأول، 17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566884D-C400-4860-9E72-573727C62D1F}"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504A93A-4BCB-4E8A-A605-F0A4A928435A}" type="datetime8">
              <a:rPr lang="ar-IQ" smtClean="0"/>
              <a:pPr/>
              <a:t>23 تشرين الأول، 17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566884D-C400-4860-9E72-573727C62D1F}"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E907958A-C7D2-41DA-94AC-CC3AEFC1C476}" type="datetime8">
              <a:rPr lang="ar-IQ" smtClean="0"/>
              <a:pPr/>
              <a:t>23 تشرين الأول، 17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566884D-C400-4860-9E72-573727C62D1F}"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1C3327-89EB-4482-81F2-5C087B1BC5B0}" type="datetime8">
              <a:rPr lang="ar-IQ" smtClean="0"/>
              <a:pPr/>
              <a:t>23 تشرين الأول، 17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566884D-C400-4860-9E72-573727C62D1F}"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588EE440-2E8C-45D3-89EE-9B26F0FC7DDF}" type="datetime8">
              <a:rPr lang="ar-IQ" smtClean="0"/>
              <a:pPr/>
              <a:t>23 تشرين الأول، 17</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566884D-C400-4860-9E72-573727C62D1F}"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381EDEC3-1E4B-4962-93F8-D3AE8AFA97CC}" type="datetime8">
              <a:rPr lang="ar-IQ" smtClean="0"/>
              <a:pPr/>
              <a:t>23 تشرين الأول، 17</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E566884D-C400-4860-9E72-573727C62D1F}"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04D317FF-6D90-43D1-B086-693FCCDDE533}" type="datetime8">
              <a:rPr lang="ar-IQ" smtClean="0"/>
              <a:pPr/>
              <a:t>23 تشرين الأول، 17</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E566884D-C400-4860-9E72-573727C62D1F}"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AE814B-C2C5-4F06-8EB3-EA94E0287CE0}" type="datetime8">
              <a:rPr lang="ar-IQ" smtClean="0"/>
              <a:pPr/>
              <a:t>23 تشرين الأول، 17</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E566884D-C400-4860-9E72-573727C62D1F}"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EFAD9B-6050-46E6-B807-6535AF58784C}" type="datetime8">
              <a:rPr lang="ar-IQ" smtClean="0"/>
              <a:pPr/>
              <a:t>23 تشرين الأول، 17</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566884D-C400-4860-9E72-573727C62D1F}"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AE23E7-F529-4AF2-984D-632587B92E7E}" type="datetime8">
              <a:rPr lang="ar-IQ" smtClean="0"/>
              <a:pPr/>
              <a:t>23 تشرين الأول، 17</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566884D-C400-4860-9E72-573727C62D1F}"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BCCD5C8-FE98-4E3F-B6E9-112AD54B22BB}" type="datetime8">
              <a:rPr lang="ar-IQ" smtClean="0"/>
              <a:pPr/>
              <a:t>23 تشرين الأول، 17</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566884D-C400-4860-9E72-573727C62D1F}"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1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214291"/>
            <a:ext cx="7772400" cy="857256"/>
          </a:xfrm>
        </p:spPr>
        <p:txBody>
          <a:bodyPr>
            <a:normAutofit fontScale="90000"/>
          </a:bodyPr>
          <a:lstStyle/>
          <a:p>
            <a:r>
              <a:rPr lang="en-US" sz="2800" dirty="0" smtClean="0">
                <a:latin typeface="Times New Roman" pitchFamily="18" charset="0"/>
                <a:cs typeface="Times New Roman" pitchFamily="18" charset="0"/>
              </a:rPr>
              <a:t>Protection amino groups </a:t>
            </a:r>
            <a:br>
              <a:rPr lang="en-US" sz="2800" dirty="0" smtClean="0">
                <a:latin typeface="Times New Roman" pitchFamily="18" charset="0"/>
                <a:cs typeface="Times New Roman" pitchFamily="18" charset="0"/>
              </a:rPr>
            </a:br>
            <a:endParaRPr lang="ar-IQ" sz="2800" dirty="0">
              <a:latin typeface="Times New Roman" pitchFamily="18" charset="0"/>
              <a:cs typeface="Times New Roman" pitchFamily="18" charset="0"/>
            </a:endParaRPr>
          </a:p>
        </p:txBody>
      </p:sp>
      <p:sp>
        <p:nvSpPr>
          <p:cNvPr id="4" name="Rectangle 3"/>
          <p:cNvSpPr/>
          <p:nvPr/>
        </p:nvSpPr>
        <p:spPr>
          <a:xfrm>
            <a:off x="285720" y="1071546"/>
            <a:ext cx="8643998" cy="4939814"/>
          </a:xfrm>
          <a:prstGeom prst="rect">
            <a:avLst/>
          </a:prstGeom>
        </p:spPr>
        <p:txBody>
          <a:bodyPr wrap="square">
            <a:spAutoFit/>
          </a:bodyPr>
          <a:lstStyle/>
          <a:p>
            <a:pPr algn="just" rtl="0">
              <a:lnSpc>
                <a:spcPct val="150000"/>
              </a:lnSpc>
            </a:pPr>
            <a:r>
              <a:rPr lang="en-US" dirty="0" smtClean="0">
                <a:latin typeface="Times New Roman" pitchFamily="18" charset="0"/>
                <a:cs typeface="Times New Roman" pitchFamily="18" charset="0"/>
              </a:rPr>
              <a:t>A great many protective groups have been developed for the amino group, including</a:t>
            </a:r>
          </a:p>
          <a:p>
            <a:pPr algn="just" rtl="0">
              <a:lnSpc>
                <a:spcPct val="150000"/>
              </a:lnSpc>
            </a:pPr>
            <a:r>
              <a:rPr lang="en-US" dirty="0" smtClean="0">
                <a:latin typeface="Times New Roman" pitchFamily="18" charset="0"/>
                <a:cs typeface="Times New Roman" pitchFamily="18" charset="0"/>
              </a:rPr>
              <a:t>1- </a:t>
            </a:r>
            <a:r>
              <a:rPr lang="en-US" dirty="0" err="1" smtClean="0">
                <a:latin typeface="Times New Roman" pitchFamily="18" charset="0"/>
                <a:cs typeface="Times New Roman" pitchFamily="18" charset="0"/>
              </a:rPr>
              <a:t>carbamates</a:t>
            </a:r>
            <a:r>
              <a:rPr lang="en-US" dirty="0" smtClean="0">
                <a:latin typeface="Times New Roman" pitchFamily="18" charset="0"/>
                <a:cs typeface="Times New Roman" pitchFamily="18" charset="0"/>
              </a:rPr>
              <a:t> (-NCO</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R), used for the protection of amino acids in </a:t>
            </a:r>
            <a:r>
              <a:rPr lang="en-US" dirty="0" smtClean="0">
                <a:solidFill>
                  <a:srgbClr val="FF0000"/>
                </a:solidFill>
                <a:latin typeface="Times New Roman" pitchFamily="18" charset="0"/>
                <a:cs typeface="Times New Roman" pitchFamily="18" charset="0"/>
              </a:rPr>
              <a:t>peptide</a:t>
            </a:r>
            <a:r>
              <a:rPr lang="en-US" dirty="0" smtClean="0">
                <a:latin typeface="Times New Roman" pitchFamily="18" charset="0"/>
                <a:cs typeface="Times New Roman" pitchFamily="18" charset="0"/>
              </a:rPr>
              <a:t> and </a:t>
            </a:r>
            <a:r>
              <a:rPr lang="en-US" dirty="0" smtClean="0">
                <a:solidFill>
                  <a:srgbClr val="FF0000"/>
                </a:solidFill>
                <a:latin typeface="Times New Roman" pitchFamily="18" charset="0"/>
                <a:cs typeface="Times New Roman" pitchFamily="18" charset="0"/>
              </a:rPr>
              <a:t>protein</a:t>
            </a:r>
            <a:r>
              <a:rPr lang="en-US" dirty="0" smtClean="0">
                <a:latin typeface="Times New Roman" pitchFamily="18" charset="0"/>
                <a:cs typeface="Times New Roman" pitchFamily="18" charset="0"/>
              </a:rPr>
              <a:t>   syntheses. </a:t>
            </a:r>
            <a:r>
              <a:rPr lang="en-US" dirty="0" err="1" smtClean="0">
                <a:latin typeface="Times New Roman" pitchFamily="18" charset="0"/>
                <a:cs typeface="Times New Roman" pitchFamily="18" charset="0"/>
              </a:rPr>
              <a:t>Carbamates</a:t>
            </a:r>
            <a:r>
              <a:rPr lang="en-US" dirty="0" smtClean="0">
                <a:latin typeface="Times New Roman" pitchFamily="18" charset="0"/>
                <a:cs typeface="Times New Roman" pitchFamily="18" charset="0"/>
              </a:rPr>
              <a:t> are formed from an amine with a wide variety of reagents, the </a:t>
            </a:r>
            <a:r>
              <a:rPr lang="en-US" dirty="0" err="1" smtClean="0">
                <a:latin typeface="Times New Roman" pitchFamily="18" charset="0"/>
                <a:cs typeface="Times New Roman" pitchFamily="18" charset="0"/>
              </a:rPr>
              <a:t>chloroformate</a:t>
            </a:r>
            <a:r>
              <a:rPr lang="en-US" dirty="0" smtClean="0">
                <a:latin typeface="Times New Roman" pitchFamily="18" charset="0"/>
                <a:cs typeface="Times New Roman" pitchFamily="18" charset="0"/>
              </a:rPr>
              <a:t> being the most common  .</a:t>
            </a:r>
          </a:p>
          <a:p>
            <a:pPr algn="just" rtl="0">
              <a:lnSpc>
                <a:spcPct val="150000"/>
              </a:lnSpc>
            </a:pPr>
            <a:r>
              <a:rPr lang="en-US" dirty="0" smtClean="0">
                <a:latin typeface="Times New Roman" pitchFamily="18" charset="0"/>
                <a:cs typeface="Times New Roman" pitchFamily="18" charset="0"/>
              </a:rPr>
              <a:t>n-Alkyl </a:t>
            </a:r>
            <a:r>
              <a:rPr lang="en-US" dirty="0" err="1" smtClean="0">
                <a:latin typeface="Times New Roman" pitchFamily="18" charset="0"/>
                <a:cs typeface="Times New Roman" pitchFamily="18" charset="0"/>
              </a:rPr>
              <a:t>carbamates</a:t>
            </a:r>
            <a:r>
              <a:rPr lang="en-US" dirty="0" smtClean="0">
                <a:latin typeface="Times New Roman" pitchFamily="18" charset="0"/>
                <a:cs typeface="Times New Roman" pitchFamily="18" charset="0"/>
              </a:rPr>
              <a:t> are </a:t>
            </a:r>
            <a:r>
              <a:rPr lang="en-US" u="sng" dirty="0" smtClean="0">
                <a:latin typeface="Times New Roman" pitchFamily="18" charset="0"/>
                <a:cs typeface="Times New Roman" pitchFamily="18" charset="0"/>
              </a:rPr>
              <a:t>cleaved by acid-catalyzed hydrolysis</a:t>
            </a:r>
            <a:r>
              <a:rPr lang="en-US" dirty="0" smtClean="0">
                <a:latin typeface="Times New Roman" pitchFamily="18" charset="0"/>
                <a:cs typeface="Times New Roman" pitchFamily="18" charset="0"/>
              </a:rPr>
              <a:t>.</a:t>
            </a:r>
          </a:p>
          <a:p>
            <a:pPr algn="just" rtl="0">
              <a:lnSpc>
                <a:spcPct val="150000"/>
              </a:lnSpc>
            </a:pPr>
            <a:endParaRPr lang="en-US" dirty="0" smtClean="0">
              <a:latin typeface="Times New Roman" pitchFamily="18" charset="0"/>
              <a:cs typeface="Times New Roman" pitchFamily="18" charset="0"/>
            </a:endParaRPr>
          </a:p>
          <a:p>
            <a:pPr algn="just" rtl="0">
              <a:lnSpc>
                <a:spcPct val="150000"/>
              </a:lnSpc>
            </a:pPr>
            <a:r>
              <a:rPr lang="en-US" dirty="0" smtClean="0">
                <a:latin typeface="Times New Roman" pitchFamily="18" charset="0"/>
                <a:cs typeface="Times New Roman" pitchFamily="18" charset="0"/>
              </a:rPr>
              <a:t>2-amides (-NCOR), used more widely in syntheses of </a:t>
            </a:r>
            <a:r>
              <a:rPr lang="en-US" dirty="0" smtClean="0">
                <a:solidFill>
                  <a:srgbClr val="FF0000"/>
                </a:solidFill>
                <a:latin typeface="Times New Roman" pitchFamily="18" charset="0"/>
                <a:cs typeface="Times New Roman" pitchFamily="18" charset="0"/>
              </a:rPr>
              <a:t>alkaloids and for the protection </a:t>
            </a:r>
            <a:r>
              <a:rPr lang="en-US" dirty="0" smtClean="0">
                <a:latin typeface="Times New Roman" pitchFamily="18" charset="0"/>
                <a:cs typeface="Times New Roman" pitchFamily="18" charset="0"/>
              </a:rPr>
              <a:t>of the nitrogen bases adenine, cytosine, and guanine in nucleotide syntheses. </a:t>
            </a:r>
          </a:p>
          <a:p>
            <a:pPr algn="just" rtl="0">
              <a:lnSpc>
                <a:spcPct val="150000"/>
              </a:lnSpc>
            </a:pPr>
            <a:r>
              <a:rPr lang="en-US" dirty="0" smtClean="0">
                <a:latin typeface="Times New Roman" pitchFamily="18" charset="0"/>
                <a:cs typeface="Times New Roman" pitchFamily="18" charset="0"/>
              </a:rPr>
              <a:t> amides are formed from the </a:t>
            </a:r>
            <a:r>
              <a:rPr lang="en-US" dirty="0" smtClean="0">
                <a:solidFill>
                  <a:srgbClr val="FF0000"/>
                </a:solidFill>
                <a:latin typeface="Times New Roman" pitchFamily="18" charset="0"/>
                <a:cs typeface="Times New Roman" pitchFamily="18" charset="0"/>
              </a:rPr>
              <a:t>acid chloride</a:t>
            </a:r>
            <a:r>
              <a:rPr lang="en-US" dirty="0" smtClean="0">
                <a:latin typeface="Times New Roman" pitchFamily="18" charset="0"/>
                <a:cs typeface="Times New Roman" pitchFamily="18" charset="0"/>
              </a:rPr>
              <a:t>. </a:t>
            </a:r>
          </a:p>
          <a:p>
            <a:pPr algn="just" rtl="0">
              <a:lnSpc>
                <a:spcPct val="150000"/>
              </a:lnSpc>
            </a:pPr>
            <a:r>
              <a:rPr lang="en-US" dirty="0" smtClean="0">
                <a:latin typeface="Times New Roman" pitchFamily="18" charset="0"/>
                <a:cs typeface="Times New Roman" pitchFamily="18" charset="0"/>
              </a:rPr>
              <a:t>N-</a:t>
            </a:r>
            <a:r>
              <a:rPr lang="en-US" dirty="0" err="1" smtClean="0">
                <a:latin typeface="Times New Roman" pitchFamily="18" charset="0"/>
                <a:cs typeface="Times New Roman" pitchFamily="18" charset="0"/>
              </a:rPr>
              <a:t>alkylamides</a:t>
            </a:r>
            <a:r>
              <a:rPr lang="en-US" dirty="0" smtClean="0">
                <a:latin typeface="Times New Roman" pitchFamily="18" charset="0"/>
                <a:cs typeface="Times New Roman" pitchFamily="18" charset="0"/>
              </a:rPr>
              <a:t> are </a:t>
            </a:r>
            <a:r>
              <a:rPr lang="en-US" u="sng" dirty="0" smtClean="0">
                <a:latin typeface="Times New Roman" pitchFamily="18" charset="0"/>
                <a:cs typeface="Times New Roman" pitchFamily="18" charset="0"/>
              </a:rPr>
              <a:t>cleaved by acidic or basic hydrolysis at reflux </a:t>
            </a:r>
            <a:r>
              <a:rPr lang="en-US" dirty="0" smtClean="0">
                <a:latin typeface="Times New Roman" pitchFamily="18" charset="0"/>
                <a:cs typeface="Times New Roman" pitchFamily="18" charset="0"/>
              </a:rPr>
              <a:t>and by </a:t>
            </a:r>
            <a:r>
              <a:rPr lang="en-US" u="sng" dirty="0" err="1" smtClean="0">
                <a:latin typeface="Times New Roman" pitchFamily="18" charset="0"/>
                <a:cs typeface="Times New Roman" pitchFamily="18" charset="0"/>
              </a:rPr>
              <a:t>ammonolysis</a:t>
            </a:r>
            <a:r>
              <a:rPr lang="en-US" u="sng" dirty="0" smtClean="0">
                <a:latin typeface="Times New Roman" pitchFamily="18" charset="0"/>
                <a:cs typeface="Times New Roman" pitchFamily="18" charset="0"/>
              </a:rPr>
              <a:t> conditions that cleave peptide bonds. </a:t>
            </a:r>
          </a:p>
          <a:p>
            <a:pPr algn="l" rtl="0"/>
            <a:endParaRPr lang="en-US" dirty="0"/>
          </a:p>
        </p:txBody>
      </p:sp>
      <p:sp>
        <p:nvSpPr>
          <p:cNvPr id="5" name="Slide Number Placeholder 4"/>
          <p:cNvSpPr>
            <a:spLocks noGrp="1"/>
          </p:cNvSpPr>
          <p:nvPr>
            <p:ph type="sldNum" sz="quarter" idx="12"/>
          </p:nvPr>
        </p:nvSpPr>
        <p:spPr/>
        <p:txBody>
          <a:bodyPr/>
          <a:lstStyle/>
          <a:p>
            <a:fld id="{E566884D-C400-4860-9E72-573727C62D1F}" type="slidenum">
              <a:rPr lang="ar-IQ" smtClean="0"/>
              <a:pPr/>
              <a:t>1</a:t>
            </a:fld>
            <a:endParaRPr lang="ar-IQ"/>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285720" y="142852"/>
            <a:ext cx="5143536" cy="232835"/>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a:srcRect/>
          <a:stretch>
            <a:fillRect/>
          </a:stretch>
        </p:blipFill>
        <p:spPr bwMode="auto">
          <a:xfrm>
            <a:off x="785786" y="571480"/>
            <a:ext cx="3286148" cy="899493"/>
          </a:xfrm>
          <a:prstGeom prst="rect">
            <a:avLst/>
          </a:prstGeom>
          <a:noFill/>
          <a:ln w="9525">
            <a:noFill/>
            <a:miter lim="800000"/>
            <a:headEnd/>
            <a:tailEnd/>
          </a:ln>
          <a:effectLst/>
        </p:spPr>
      </p:pic>
      <p:sp>
        <p:nvSpPr>
          <p:cNvPr id="4" name="Rectangle 3"/>
          <p:cNvSpPr/>
          <p:nvPr/>
        </p:nvSpPr>
        <p:spPr>
          <a:xfrm>
            <a:off x="428596" y="1857364"/>
            <a:ext cx="6858000" cy="307777"/>
          </a:xfrm>
          <a:prstGeom prst="rect">
            <a:avLst/>
          </a:prstGeom>
        </p:spPr>
        <p:txBody>
          <a:bodyPr wrap="square">
            <a:spAutoFit/>
          </a:bodyPr>
          <a:lstStyle/>
          <a:p>
            <a:pPr algn="l" rtl="0"/>
            <a:r>
              <a:rPr lang="en-US" sz="1400" b="1" dirty="0" smtClean="0">
                <a:latin typeface="Times New Roman" pitchFamily="18" charset="0"/>
                <a:cs typeface="Times New Roman" pitchFamily="18" charset="0"/>
              </a:rPr>
              <a:t>Benzyl </a:t>
            </a:r>
            <a:r>
              <a:rPr lang="en-US" sz="1400" b="1" dirty="0" err="1" smtClean="0">
                <a:latin typeface="Times New Roman" pitchFamily="18" charset="0"/>
                <a:cs typeface="Times New Roman" pitchFamily="18" charset="0"/>
              </a:rPr>
              <a:t>Carbamate</a:t>
            </a:r>
            <a:r>
              <a:rPr lang="en-US" sz="1400" b="1" dirty="0" smtClean="0">
                <a:latin typeface="Times New Roman" pitchFamily="18" charset="0"/>
                <a:cs typeface="Times New Roman" pitchFamily="18" charset="0"/>
              </a:rPr>
              <a:t> (</a:t>
            </a:r>
            <a:r>
              <a:rPr lang="en-US" sz="1400" b="1" dirty="0" err="1" smtClean="0">
                <a:latin typeface="Times New Roman" pitchFamily="18" charset="0"/>
                <a:cs typeface="Times New Roman" pitchFamily="18" charset="0"/>
              </a:rPr>
              <a:t>Cbz</a:t>
            </a:r>
            <a:r>
              <a:rPr lang="en-US" sz="1400" b="1" dirty="0" smtClean="0">
                <a:latin typeface="Times New Roman" pitchFamily="18" charset="0"/>
                <a:cs typeface="Times New Roman" pitchFamily="18" charset="0"/>
              </a:rPr>
              <a:t>- orZ-NR2): PhCH2OC(O)NR2 </a:t>
            </a:r>
            <a:endParaRPr lang="en-US" sz="1400" b="1" dirty="0">
              <a:latin typeface="Times New Roman" pitchFamily="18" charset="0"/>
              <a:cs typeface="Times New Roman" pitchFamily="18" charset="0"/>
            </a:endParaRPr>
          </a:p>
        </p:txBody>
      </p:sp>
      <p:sp>
        <p:nvSpPr>
          <p:cNvPr id="5" name="Rectangle 4"/>
          <p:cNvSpPr/>
          <p:nvPr/>
        </p:nvSpPr>
        <p:spPr>
          <a:xfrm>
            <a:off x="500034" y="2285992"/>
            <a:ext cx="8072494" cy="2031325"/>
          </a:xfrm>
          <a:prstGeom prst="rect">
            <a:avLst/>
          </a:prstGeom>
        </p:spPr>
        <p:txBody>
          <a:bodyPr wrap="square">
            <a:spAutoFit/>
          </a:bodyPr>
          <a:lstStyle/>
          <a:p>
            <a:pPr algn="l" rtl="0"/>
            <a:r>
              <a:rPr lang="en-US" sz="1400" dirty="0" smtClean="0">
                <a:latin typeface="Times New Roman" pitchFamily="18" charset="0"/>
                <a:cs typeface="Times New Roman" pitchFamily="18" charset="0"/>
              </a:rPr>
              <a:t>Formation </a:t>
            </a:r>
          </a:p>
          <a:p>
            <a:pPr algn="l" rtl="0"/>
            <a:r>
              <a:rPr lang="en-US" sz="1400" b="1" dirty="0" smtClean="0">
                <a:latin typeface="Times New Roman" pitchFamily="18" charset="0"/>
                <a:cs typeface="Times New Roman" pitchFamily="18" charset="0"/>
              </a:rPr>
              <a:t>1</a:t>
            </a:r>
            <a:r>
              <a:rPr lang="en-US" sz="1400" dirty="0" smtClean="0">
                <a:latin typeface="Times New Roman" pitchFamily="18" charset="0"/>
                <a:cs typeface="Times New Roman" pitchFamily="18" charset="0"/>
              </a:rPr>
              <a:t>. PhCH2OCOCl, Na2CO3, H20,0°, 30 min,72% yield.1 Alpha-omega </a:t>
            </a:r>
            <a:r>
              <a:rPr lang="en-US" sz="1400" dirty="0" err="1" smtClean="0">
                <a:latin typeface="Times New Roman" pitchFamily="18" charset="0"/>
                <a:cs typeface="Times New Roman" pitchFamily="18" charset="0"/>
              </a:rPr>
              <a:t>diamines</a:t>
            </a:r>
            <a:r>
              <a:rPr lang="en-US" sz="1400" dirty="0" smtClean="0">
                <a:latin typeface="Times New Roman" pitchFamily="18" charset="0"/>
                <a:cs typeface="Times New Roman" pitchFamily="18" charset="0"/>
              </a:rPr>
              <a:t>  can be protected somewhat      selectively with this reagent at a pH between </a:t>
            </a:r>
          </a:p>
          <a:p>
            <a:pPr algn="l" rtl="0"/>
            <a:r>
              <a:rPr lang="en-US" sz="1400" dirty="0" smtClean="0">
                <a:latin typeface="Times New Roman" pitchFamily="18" charset="0"/>
                <a:cs typeface="Times New Roman" pitchFamily="18" charset="0"/>
              </a:rPr>
              <a:t>3.5 and 4.5, but the selectivity decreases as the chain length increases  [H2N(CH2)n NH2, n = 2, 71% mono; </a:t>
            </a:r>
          </a:p>
          <a:p>
            <a:pPr algn="l" rtl="0"/>
            <a:r>
              <a:rPr lang="en-US" sz="1400" dirty="0" smtClean="0">
                <a:latin typeface="Times New Roman" pitchFamily="18" charset="0"/>
                <a:cs typeface="Times New Roman" pitchFamily="18" charset="0"/>
              </a:rPr>
              <a:t>n = 7, 29% mono].2 Hindered amino acids are protected in DMSO (DMAP, TEA, heat, 47-82% yield). These </a:t>
            </a:r>
          </a:p>
          <a:p>
            <a:pPr algn="l" rtl="0"/>
            <a:r>
              <a:rPr lang="en-US" sz="1400" dirty="0" smtClean="0">
                <a:latin typeface="Times New Roman" pitchFamily="18" charset="0"/>
                <a:cs typeface="Times New Roman" pitchFamily="18" charset="0"/>
              </a:rPr>
              <a:t>conditions also convert a carboxylic acid to the benzyl ester.</a:t>
            </a:r>
          </a:p>
          <a:p>
            <a:pPr algn="l" rtl="0"/>
            <a:r>
              <a:rPr lang="en-US" sz="1400" b="1" dirty="0" smtClean="0">
                <a:latin typeface="Times New Roman" pitchFamily="18" charset="0"/>
                <a:cs typeface="Times New Roman" pitchFamily="18" charset="0"/>
              </a:rPr>
              <a:t>2</a:t>
            </a:r>
            <a:r>
              <a:rPr lang="en-US" sz="1400" dirty="0" smtClean="0">
                <a:latin typeface="Times New Roman" pitchFamily="18" charset="0"/>
                <a:cs typeface="Times New Roman" pitchFamily="18" charset="0"/>
              </a:rPr>
              <a:t>. PhCH2OCOCl, </a:t>
            </a:r>
            <a:r>
              <a:rPr lang="en-US" sz="1400" dirty="0" err="1" smtClean="0">
                <a:latin typeface="Times New Roman" pitchFamily="18" charset="0"/>
                <a:cs typeface="Times New Roman" pitchFamily="18" charset="0"/>
              </a:rPr>
              <a:t>MgO</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EtOAc</a:t>
            </a:r>
            <a:r>
              <a:rPr lang="en-US" sz="1400" dirty="0" smtClean="0">
                <a:latin typeface="Times New Roman" pitchFamily="18" charset="0"/>
                <a:cs typeface="Times New Roman" pitchFamily="18" charset="0"/>
              </a:rPr>
              <a:t>, 3 h, 70° to reflux, 60% yield. </a:t>
            </a:r>
          </a:p>
          <a:p>
            <a:pPr algn="l" rtl="0"/>
            <a:r>
              <a:rPr lang="en-US" sz="1400" b="1" dirty="0" smtClean="0">
                <a:latin typeface="Times New Roman" pitchFamily="18" charset="0"/>
                <a:cs typeface="Times New Roman" pitchFamily="18" charset="0"/>
              </a:rPr>
              <a:t>3</a:t>
            </a:r>
            <a:r>
              <a:rPr lang="en-US" sz="1400" dirty="0" smtClean="0">
                <a:latin typeface="Times New Roman" pitchFamily="18" charset="0"/>
                <a:cs typeface="Times New Roman" pitchFamily="18" charset="0"/>
              </a:rPr>
              <a:t>. (PhCH2OCOJO, </a:t>
            </a:r>
            <a:r>
              <a:rPr lang="en-US" sz="1400" dirty="0" err="1" smtClean="0">
                <a:latin typeface="Times New Roman" pitchFamily="18" charset="0"/>
                <a:cs typeface="Times New Roman" pitchFamily="18" charset="0"/>
              </a:rPr>
              <a:t>dioxane</a:t>
            </a:r>
            <a:r>
              <a:rPr lang="en-US" sz="1400" dirty="0" smtClean="0">
                <a:latin typeface="Times New Roman" pitchFamily="18" charset="0"/>
                <a:cs typeface="Times New Roman" pitchFamily="18" charset="0"/>
              </a:rPr>
              <a:t>, H2O, </a:t>
            </a:r>
            <a:r>
              <a:rPr lang="en-US" sz="1400" dirty="0" err="1" smtClean="0">
                <a:latin typeface="Times New Roman" pitchFamily="18" charset="0"/>
                <a:cs typeface="Times New Roman" pitchFamily="18" charset="0"/>
              </a:rPr>
              <a:t>NaOH</a:t>
            </a:r>
            <a:r>
              <a:rPr lang="en-US" sz="1400" dirty="0" smtClean="0">
                <a:latin typeface="Times New Roman" pitchFamily="18" charset="0"/>
                <a:cs typeface="Times New Roman" pitchFamily="18" charset="0"/>
              </a:rPr>
              <a:t> or Et3N.56 This reagent was to give better yields in preparing amino acid derivatives than when PhCH2OCOCl was used. The reagent decomposes at 50°. </a:t>
            </a:r>
            <a:endParaRPr lang="en-US" sz="1400" dirty="0">
              <a:latin typeface="Times New Roman" pitchFamily="18" charset="0"/>
              <a:cs typeface="Times New Roman" pitchFamily="18" charset="0"/>
            </a:endParaRPr>
          </a:p>
        </p:txBody>
      </p:sp>
      <p:pic>
        <p:nvPicPr>
          <p:cNvPr id="3076" name="Picture 4"/>
          <p:cNvPicPr>
            <a:picLocks noChangeAspect="1" noChangeArrowheads="1"/>
          </p:cNvPicPr>
          <p:nvPr/>
        </p:nvPicPr>
        <p:blipFill>
          <a:blip r:embed="rId4"/>
          <a:srcRect/>
          <a:stretch>
            <a:fillRect/>
          </a:stretch>
        </p:blipFill>
        <p:spPr bwMode="auto">
          <a:xfrm>
            <a:off x="1071538" y="4357694"/>
            <a:ext cx="2928958" cy="625669"/>
          </a:xfrm>
          <a:prstGeom prst="rect">
            <a:avLst/>
          </a:prstGeom>
          <a:noFill/>
          <a:ln w="9525">
            <a:noFill/>
            <a:miter lim="800000"/>
            <a:headEnd/>
            <a:tailEnd/>
          </a:ln>
          <a:effectLst/>
        </p:spPr>
      </p:pic>
      <p:pic>
        <p:nvPicPr>
          <p:cNvPr id="3077" name="Picture 5"/>
          <p:cNvPicPr>
            <a:picLocks noChangeAspect="1" noChangeArrowheads="1"/>
          </p:cNvPicPr>
          <p:nvPr/>
        </p:nvPicPr>
        <p:blipFill>
          <a:blip r:embed="rId5"/>
          <a:srcRect/>
          <a:stretch>
            <a:fillRect/>
          </a:stretch>
        </p:blipFill>
        <p:spPr bwMode="auto">
          <a:xfrm>
            <a:off x="1071538" y="5286388"/>
            <a:ext cx="1987884" cy="838196"/>
          </a:xfrm>
          <a:prstGeom prst="rect">
            <a:avLst/>
          </a:prstGeom>
          <a:noFill/>
          <a:ln w="9525">
            <a:noFill/>
            <a:miter lim="800000"/>
            <a:headEnd/>
            <a:tailEnd/>
          </a:ln>
          <a:effectLst/>
        </p:spPr>
      </p:pic>
      <p:pic>
        <p:nvPicPr>
          <p:cNvPr id="3078" name="Picture 6"/>
          <p:cNvPicPr>
            <a:picLocks noChangeAspect="1" noChangeArrowheads="1"/>
          </p:cNvPicPr>
          <p:nvPr/>
        </p:nvPicPr>
        <p:blipFill>
          <a:blip r:embed="rId6"/>
          <a:srcRect l="4115"/>
          <a:stretch>
            <a:fillRect/>
          </a:stretch>
        </p:blipFill>
        <p:spPr bwMode="auto">
          <a:xfrm>
            <a:off x="4929190" y="4786322"/>
            <a:ext cx="3471869" cy="1437502"/>
          </a:xfrm>
          <a:prstGeom prst="rect">
            <a:avLst/>
          </a:prstGeom>
          <a:noFill/>
          <a:ln w="9525">
            <a:noFill/>
            <a:miter lim="800000"/>
            <a:headEnd/>
            <a:tailEnd/>
          </a:ln>
          <a:effectLst/>
        </p:spPr>
      </p:pic>
      <p:sp>
        <p:nvSpPr>
          <p:cNvPr id="9" name="TextBox 8"/>
          <p:cNvSpPr txBox="1"/>
          <p:nvPr/>
        </p:nvSpPr>
        <p:spPr>
          <a:xfrm>
            <a:off x="6143636" y="6357958"/>
            <a:ext cx="2255361" cy="276999"/>
          </a:xfrm>
          <a:prstGeom prst="rect">
            <a:avLst/>
          </a:prstGeom>
          <a:noFill/>
        </p:spPr>
        <p:txBody>
          <a:bodyPr wrap="none" rtlCol="0">
            <a:spAutoFit/>
          </a:bodyPr>
          <a:lstStyle/>
          <a:p>
            <a:r>
              <a:rPr lang="en-US" sz="1200" dirty="0" err="1" smtClean="0">
                <a:latin typeface="Times New Roman" pitchFamily="18" charset="0"/>
                <a:cs typeface="Times New Roman" pitchFamily="18" charset="0"/>
              </a:rPr>
              <a:t>Methoxy</a:t>
            </a:r>
            <a:r>
              <a:rPr lang="en-US" sz="1200" dirty="0" smtClean="0">
                <a:latin typeface="Times New Roman" pitchFamily="18" charset="0"/>
                <a:cs typeface="Times New Roman" pitchFamily="18" charset="0"/>
              </a:rPr>
              <a:t> benzyl </a:t>
            </a:r>
            <a:r>
              <a:rPr lang="en-US" sz="1200" dirty="0" err="1" smtClean="0">
                <a:latin typeface="Times New Roman" pitchFamily="18" charset="0"/>
                <a:cs typeface="Times New Roman" pitchFamily="18" charset="0"/>
              </a:rPr>
              <a:t>carbamate</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Moz</a:t>
            </a:r>
            <a:endParaRPr lang="en-US" sz="1200" dirty="0">
              <a:latin typeface="Times New Roman" pitchFamily="18" charset="0"/>
              <a:cs typeface="Times New Roman" pitchFamily="18" charset="0"/>
            </a:endParaRPr>
          </a:p>
        </p:txBody>
      </p:sp>
      <p:sp>
        <p:nvSpPr>
          <p:cNvPr id="10" name="Slide Number Placeholder 9"/>
          <p:cNvSpPr>
            <a:spLocks noGrp="1"/>
          </p:cNvSpPr>
          <p:nvPr>
            <p:ph type="sldNum" sz="quarter" idx="12"/>
          </p:nvPr>
        </p:nvSpPr>
        <p:spPr/>
        <p:txBody>
          <a:bodyPr/>
          <a:lstStyle/>
          <a:p>
            <a:fld id="{E566884D-C400-4860-9E72-573727C62D1F}" type="slidenum">
              <a:rPr lang="ar-IQ" smtClean="0"/>
              <a:pPr/>
              <a:t>10</a:t>
            </a:fld>
            <a:endParaRPr lang="ar-IQ"/>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142852"/>
            <a:ext cx="8501122" cy="1261884"/>
          </a:xfrm>
          <a:prstGeom prst="rect">
            <a:avLst/>
          </a:prstGeom>
        </p:spPr>
        <p:txBody>
          <a:bodyPr wrap="square">
            <a:spAutoFit/>
          </a:bodyPr>
          <a:lstStyle/>
          <a:p>
            <a:pPr algn="l" rtl="0"/>
            <a:r>
              <a:rPr lang="en-US" sz="2000" dirty="0" smtClean="0">
                <a:latin typeface="Times New Roman" pitchFamily="18" charset="0"/>
                <a:cs typeface="Times New Roman" pitchFamily="18" charset="0"/>
              </a:rPr>
              <a:t>AMIDES</a:t>
            </a:r>
            <a:r>
              <a:rPr lang="en-US" sz="1400" dirty="0" smtClean="0">
                <a:latin typeface="Times New Roman" pitchFamily="18" charset="0"/>
                <a:cs typeface="Times New Roman" pitchFamily="18" charset="0"/>
              </a:rPr>
              <a:t> </a:t>
            </a:r>
          </a:p>
          <a:p>
            <a:pPr algn="l" rtl="0"/>
            <a:endParaRPr lang="en-US" sz="1400" dirty="0" smtClean="0">
              <a:latin typeface="Times New Roman" pitchFamily="18" charset="0"/>
              <a:cs typeface="Times New Roman" pitchFamily="18" charset="0"/>
            </a:endParaRPr>
          </a:p>
          <a:p>
            <a:pPr algn="l" rtl="0"/>
            <a:r>
              <a:rPr lang="en-US" sz="1400" dirty="0" smtClean="0">
                <a:latin typeface="Times New Roman" pitchFamily="18" charset="0"/>
                <a:cs typeface="Times New Roman" pitchFamily="18" charset="0"/>
              </a:rPr>
              <a:t>Simple amides are generally prepared from the acid chloride or the anhydride. They are exceptionally stable to acidic or basic hydrolysis and are classically hydrolyzed by brute force by heating in strongly acidic or basic solutions. </a:t>
            </a:r>
            <a:endParaRPr lang="en-US" sz="1400" dirty="0">
              <a:latin typeface="Times New Roman" pitchFamily="18" charset="0"/>
              <a:cs typeface="Times New Roman" pitchFamily="18" charset="0"/>
            </a:endParaRPr>
          </a:p>
        </p:txBody>
      </p:sp>
      <p:sp>
        <p:nvSpPr>
          <p:cNvPr id="3" name="Rectangle 2"/>
          <p:cNvSpPr/>
          <p:nvPr/>
        </p:nvSpPr>
        <p:spPr>
          <a:xfrm>
            <a:off x="285720" y="1357298"/>
            <a:ext cx="8858280" cy="738664"/>
          </a:xfrm>
          <a:prstGeom prst="rect">
            <a:avLst/>
          </a:prstGeom>
        </p:spPr>
        <p:txBody>
          <a:bodyPr wrap="square">
            <a:spAutoFit/>
          </a:bodyPr>
          <a:lstStyle/>
          <a:p>
            <a:pPr algn="l"/>
            <a:r>
              <a:rPr lang="en-US" sz="1400" dirty="0" smtClean="0">
                <a:latin typeface="Times New Roman" pitchFamily="18" charset="0"/>
                <a:cs typeface="Times New Roman" pitchFamily="18" charset="0"/>
              </a:rPr>
              <a:t>hydrolytic stability increases from </a:t>
            </a:r>
            <a:r>
              <a:rPr lang="en-US" sz="1400" dirty="0" err="1" smtClean="0">
                <a:latin typeface="Times New Roman" pitchFamily="18" charset="0"/>
                <a:cs typeface="Times New Roman" pitchFamily="18" charset="0"/>
              </a:rPr>
              <a:t>formyl</a:t>
            </a:r>
            <a:r>
              <a:rPr lang="en-US" sz="1400" dirty="0" smtClean="0">
                <a:latin typeface="Times New Roman" pitchFamily="18" charset="0"/>
                <a:cs typeface="Times New Roman" pitchFamily="18" charset="0"/>
              </a:rPr>
              <a:t> to acetyl to </a:t>
            </a:r>
            <a:r>
              <a:rPr lang="en-US" sz="1400" dirty="0" err="1" smtClean="0">
                <a:latin typeface="Times New Roman" pitchFamily="18" charset="0"/>
                <a:cs typeface="Times New Roman" pitchFamily="18" charset="0"/>
              </a:rPr>
              <a:t>benzoyl</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Lability</a:t>
            </a:r>
            <a:r>
              <a:rPr lang="en-US" sz="1400" dirty="0" smtClean="0">
                <a:latin typeface="Times New Roman" pitchFamily="18" charset="0"/>
                <a:cs typeface="Times New Roman" pitchFamily="18" charset="0"/>
              </a:rPr>
              <a:t> of the </a:t>
            </a:r>
            <a:r>
              <a:rPr lang="en-US" sz="1400" dirty="0" err="1" smtClean="0">
                <a:latin typeface="Times New Roman" pitchFamily="18" charset="0"/>
                <a:cs typeface="Times New Roman" pitchFamily="18" charset="0"/>
              </a:rPr>
              <a:t>haloacetyl</a:t>
            </a:r>
            <a:r>
              <a:rPr lang="en-US" sz="1400" dirty="0" smtClean="0">
                <a:latin typeface="Times New Roman" pitchFamily="18" charset="0"/>
                <a:cs typeface="Times New Roman" pitchFamily="18" charset="0"/>
              </a:rPr>
              <a:t> derivatives to mild acid hydrolysis increases with substitution: </a:t>
            </a:r>
          </a:p>
          <a:p>
            <a:pPr algn="l"/>
            <a:r>
              <a:rPr lang="en-US" sz="1400" dirty="0" smtClean="0">
                <a:latin typeface="Times New Roman" pitchFamily="18" charset="0"/>
                <a:cs typeface="Times New Roman" pitchFamily="18" charset="0"/>
              </a:rPr>
              <a:t>                    acetyl &lt; </a:t>
            </a:r>
            <a:r>
              <a:rPr lang="en-US" sz="1400" dirty="0" err="1" smtClean="0">
                <a:latin typeface="Times New Roman" pitchFamily="18" charset="0"/>
                <a:cs typeface="Times New Roman" pitchFamily="18" charset="0"/>
              </a:rPr>
              <a:t>chloroacetyl</a:t>
            </a:r>
            <a:r>
              <a:rPr lang="en-US" sz="1400" dirty="0" smtClean="0">
                <a:latin typeface="Times New Roman" pitchFamily="18" charset="0"/>
                <a:cs typeface="Times New Roman" pitchFamily="18" charset="0"/>
              </a:rPr>
              <a:t> &lt; </a:t>
            </a:r>
            <a:r>
              <a:rPr lang="en-US" sz="1400" dirty="0" err="1" smtClean="0">
                <a:latin typeface="Times New Roman" pitchFamily="18" charset="0"/>
                <a:cs typeface="Times New Roman" pitchFamily="18" charset="0"/>
              </a:rPr>
              <a:t>dichloroacetyl</a:t>
            </a:r>
            <a:r>
              <a:rPr lang="en-US" sz="1400" dirty="0" smtClean="0">
                <a:latin typeface="Times New Roman" pitchFamily="18" charset="0"/>
                <a:cs typeface="Times New Roman" pitchFamily="18" charset="0"/>
              </a:rPr>
              <a:t> &lt; </a:t>
            </a:r>
            <a:r>
              <a:rPr lang="en-US" sz="1400" dirty="0" err="1" smtClean="0">
                <a:latin typeface="Times New Roman" pitchFamily="18" charset="0"/>
                <a:cs typeface="Times New Roman" pitchFamily="18" charset="0"/>
              </a:rPr>
              <a:t>trichloroacetyl</a:t>
            </a:r>
            <a:r>
              <a:rPr lang="en-US" sz="1400" dirty="0" smtClean="0">
                <a:latin typeface="Times New Roman" pitchFamily="18" charset="0"/>
                <a:cs typeface="Times New Roman" pitchFamily="18" charset="0"/>
              </a:rPr>
              <a:t> &lt; </a:t>
            </a:r>
            <a:r>
              <a:rPr lang="en-US" sz="1400" dirty="0" err="1" smtClean="0">
                <a:latin typeface="Times New Roman" pitchFamily="18" charset="0"/>
                <a:cs typeface="Times New Roman" pitchFamily="18" charset="0"/>
              </a:rPr>
              <a:t>trifluoroacetyl</a:t>
            </a:r>
            <a:r>
              <a:rPr lang="en-US" sz="1400" dirty="0" smtClean="0">
                <a:latin typeface="Times New Roman" pitchFamily="18" charset="0"/>
                <a:cs typeface="Times New Roman" pitchFamily="18" charset="0"/>
              </a:rPr>
              <a:t> </a:t>
            </a:r>
            <a:endParaRPr lang="en-US" sz="1400" dirty="0">
              <a:latin typeface="Times New Roman" pitchFamily="18" charset="0"/>
              <a:cs typeface="Times New Roman" pitchFamily="18" charset="0"/>
            </a:endParaRPr>
          </a:p>
        </p:txBody>
      </p:sp>
      <p:sp>
        <p:nvSpPr>
          <p:cNvPr id="4" name="Rectangle 3"/>
          <p:cNvSpPr/>
          <p:nvPr/>
        </p:nvSpPr>
        <p:spPr>
          <a:xfrm>
            <a:off x="219300" y="2214554"/>
            <a:ext cx="2249334" cy="338554"/>
          </a:xfrm>
          <a:prstGeom prst="rect">
            <a:avLst/>
          </a:prstGeom>
        </p:spPr>
        <p:txBody>
          <a:bodyPr wrap="none">
            <a:spAutoFit/>
          </a:bodyPr>
          <a:lstStyle/>
          <a:p>
            <a:r>
              <a:rPr lang="en-US" sz="1600" b="1" dirty="0" err="1" smtClean="0">
                <a:latin typeface="Times New Roman" pitchFamily="18" charset="0"/>
                <a:cs typeface="Times New Roman" pitchFamily="18" charset="0"/>
              </a:rPr>
              <a:t>Formamide</a:t>
            </a:r>
            <a:r>
              <a:rPr lang="en-US" sz="1600" b="1" dirty="0" smtClean="0">
                <a:latin typeface="Times New Roman" pitchFamily="18" charset="0"/>
                <a:cs typeface="Times New Roman" pitchFamily="18" charset="0"/>
              </a:rPr>
              <a:t>: R</a:t>
            </a:r>
            <a:r>
              <a:rPr lang="en-US" sz="1600" b="1" baseline="-25000" dirty="0" smtClean="0">
                <a:latin typeface="Times New Roman" pitchFamily="18" charset="0"/>
                <a:cs typeface="Times New Roman" pitchFamily="18" charset="0"/>
              </a:rPr>
              <a:t>2</a:t>
            </a:r>
            <a:r>
              <a:rPr lang="en-US" sz="1600" b="1" dirty="0" smtClean="0">
                <a:latin typeface="Times New Roman" pitchFamily="18" charset="0"/>
                <a:cs typeface="Times New Roman" pitchFamily="18" charset="0"/>
              </a:rPr>
              <a:t>NCHO </a:t>
            </a:r>
            <a:endParaRPr lang="en-US" sz="1600" b="1" dirty="0">
              <a:latin typeface="Times New Roman" pitchFamily="18" charset="0"/>
              <a:cs typeface="Times New Roman" pitchFamily="18" charset="0"/>
            </a:endParaRPr>
          </a:p>
        </p:txBody>
      </p:sp>
      <p:sp>
        <p:nvSpPr>
          <p:cNvPr id="5" name="Rectangle 4"/>
          <p:cNvSpPr/>
          <p:nvPr/>
        </p:nvSpPr>
        <p:spPr>
          <a:xfrm>
            <a:off x="357158" y="2571744"/>
            <a:ext cx="8501122" cy="1169551"/>
          </a:xfrm>
          <a:prstGeom prst="rect">
            <a:avLst/>
          </a:prstGeom>
        </p:spPr>
        <p:txBody>
          <a:bodyPr wrap="square">
            <a:spAutoFit/>
          </a:bodyPr>
          <a:lstStyle/>
          <a:p>
            <a:pPr algn="l" rtl="0"/>
            <a:r>
              <a:rPr lang="en-US" sz="1400" dirty="0" smtClean="0"/>
              <a:t>Formation </a:t>
            </a:r>
          </a:p>
          <a:p>
            <a:pPr algn="l" rtl="0"/>
            <a:r>
              <a:rPr lang="en-US" sz="1400" b="1" dirty="0" smtClean="0"/>
              <a:t>1</a:t>
            </a:r>
            <a:r>
              <a:rPr lang="en-US" sz="1400" dirty="0" smtClean="0"/>
              <a:t>. 98% HCO2H, Ac2O, 25°, 1 h, 78-90% yield.12 The use of formic acetic anhydride for </a:t>
            </a:r>
            <a:r>
              <a:rPr lang="en-US" sz="1400" dirty="0" err="1" smtClean="0"/>
              <a:t>esterification</a:t>
            </a:r>
            <a:r>
              <a:rPr lang="en-US" sz="1400" dirty="0" smtClean="0"/>
              <a:t> and amide   formation has been reviewed. </a:t>
            </a:r>
          </a:p>
          <a:p>
            <a:pPr algn="l" rtl="0"/>
            <a:r>
              <a:rPr lang="en-US" sz="1400" b="1" dirty="0" smtClean="0"/>
              <a:t>2</a:t>
            </a:r>
            <a:r>
              <a:rPr lang="en-US" sz="1400" dirty="0" smtClean="0"/>
              <a:t>. HCO2H, DCC, </a:t>
            </a:r>
            <a:r>
              <a:rPr lang="en-US" sz="1400" dirty="0" err="1" smtClean="0"/>
              <a:t>Pyr</a:t>
            </a:r>
            <a:r>
              <a:rPr lang="en-US" sz="1400" dirty="0" smtClean="0"/>
              <a:t>, 0°, 4 h, 87-90% yield.4 These conditions produce N-</a:t>
            </a:r>
            <a:r>
              <a:rPr lang="en-US" sz="1400" dirty="0" err="1" smtClean="0"/>
              <a:t>formyl</a:t>
            </a:r>
            <a:r>
              <a:rPr lang="en-US" sz="1400" dirty="0" smtClean="0"/>
              <a:t> derivatives of f-butyl amino acid esters with a minimum of </a:t>
            </a:r>
            <a:r>
              <a:rPr lang="en-US" sz="1400" dirty="0" err="1" smtClean="0"/>
              <a:t>racemization</a:t>
            </a:r>
            <a:r>
              <a:rPr lang="en-US" sz="1400" dirty="0" smtClean="0"/>
              <a:t>. </a:t>
            </a:r>
            <a:endParaRPr lang="en-US" sz="1400" dirty="0"/>
          </a:p>
        </p:txBody>
      </p:sp>
      <p:pic>
        <p:nvPicPr>
          <p:cNvPr id="4099" name="Picture 3"/>
          <p:cNvPicPr>
            <a:picLocks noChangeAspect="1" noChangeArrowheads="1"/>
          </p:cNvPicPr>
          <p:nvPr/>
        </p:nvPicPr>
        <p:blipFill>
          <a:blip r:embed="rId2"/>
          <a:srcRect/>
          <a:stretch>
            <a:fillRect/>
          </a:stretch>
        </p:blipFill>
        <p:spPr bwMode="auto">
          <a:xfrm>
            <a:off x="1214414" y="3786190"/>
            <a:ext cx="3786214" cy="539664"/>
          </a:xfrm>
          <a:prstGeom prst="rect">
            <a:avLst/>
          </a:prstGeom>
          <a:noFill/>
          <a:ln w="9525">
            <a:noFill/>
            <a:miter lim="800000"/>
            <a:headEnd/>
            <a:tailEnd/>
          </a:ln>
          <a:effectLst/>
        </p:spPr>
      </p:pic>
      <p:sp>
        <p:nvSpPr>
          <p:cNvPr id="8" name="Rectangle 7"/>
          <p:cNvSpPr/>
          <p:nvPr/>
        </p:nvSpPr>
        <p:spPr>
          <a:xfrm>
            <a:off x="285720" y="4214818"/>
            <a:ext cx="6357982" cy="738664"/>
          </a:xfrm>
          <a:prstGeom prst="rect">
            <a:avLst/>
          </a:prstGeom>
        </p:spPr>
        <p:txBody>
          <a:bodyPr wrap="square">
            <a:spAutoFit/>
          </a:bodyPr>
          <a:lstStyle/>
          <a:p>
            <a:pPr algn="l" rtl="0"/>
            <a:r>
              <a:rPr lang="en-US" sz="1400" dirty="0" smtClean="0">
                <a:latin typeface="Times New Roman" pitchFamily="18" charset="0"/>
                <a:cs typeface="Times New Roman" pitchFamily="18" charset="0"/>
              </a:rPr>
              <a:t>Cleavage </a:t>
            </a:r>
          </a:p>
          <a:p>
            <a:pPr algn="l" rtl="0"/>
            <a:r>
              <a:rPr lang="en-US" sz="1400" dirty="0" smtClean="0">
                <a:latin typeface="Times New Roman" pitchFamily="18" charset="0"/>
                <a:cs typeface="Times New Roman" pitchFamily="18" charset="0"/>
              </a:rPr>
              <a:t>1. HC1, H2O, </a:t>
            </a:r>
            <a:r>
              <a:rPr lang="en-US" sz="1400" dirty="0" err="1" smtClean="0">
                <a:latin typeface="Times New Roman" pitchFamily="18" charset="0"/>
                <a:cs typeface="Times New Roman" pitchFamily="18" charset="0"/>
              </a:rPr>
              <a:t>dioxane</a:t>
            </a:r>
            <a:r>
              <a:rPr lang="en-US" sz="1400" dirty="0" smtClean="0">
                <a:latin typeface="Times New Roman" pitchFamily="18" charset="0"/>
                <a:cs typeface="Times New Roman" pitchFamily="18" charset="0"/>
              </a:rPr>
              <a:t>, 25°, 48 h, or reflux, 1 h, 80-95% yield.1 </a:t>
            </a:r>
          </a:p>
          <a:p>
            <a:pPr algn="l" rtl="0"/>
            <a:r>
              <a:rPr lang="en-US" sz="1400" dirty="0" smtClean="0">
                <a:latin typeface="Times New Roman" pitchFamily="18" charset="0"/>
                <a:cs typeface="Times New Roman" pitchFamily="18" charset="0"/>
              </a:rPr>
              <a:t>2. Hydrazine, </a:t>
            </a:r>
            <a:r>
              <a:rPr lang="en-US" sz="1400" dirty="0" err="1" smtClean="0">
                <a:latin typeface="Times New Roman" pitchFamily="18" charset="0"/>
                <a:cs typeface="Times New Roman" pitchFamily="18" charset="0"/>
              </a:rPr>
              <a:t>EtOH</a:t>
            </a:r>
            <a:r>
              <a:rPr lang="en-US" sz="1400" dirty="0" smtClean="0">
                <a:latin typeface="Times New Roman" pitchFamily="18" charset="0"/>
                <a:cs typeface="Times New Roman" pitchFamily="18" charset="0"/>
              </a:rPr>
              <a:t>, 60°, 4 h, 60-80% yield.15 </a:t>
            </a:r>
            <a:endParaRPr lang="en-US" sz="1400" dirty="0">
              <a:latin typeface="Times New Roman" pitchFamily="18" charset="0"/>
              <a:cs typeface="Times New Roman" pitchFamily="18" charset="0"/>
            </a:endParaRPr>
          </a:p>
        </p:txBody>
      </p:sp>
      <p:sp>
        <p:nvSpPr>
          <p:cNvPr id="10" name="Rectangle 9"/>
          <p:cNvSpPr/>
          <p:nvPr/>
        </p:nvSpPr>
        <p:spPr>
          <a:xfrm>
            <a:off x="407620" y="5143512"/>
            <a:ext cx="1928733" cy="338554"/>
          </a:xfrm>
          <a:prstGeom prst="rect">
            <a:avLst/>
          </a:prstGeom>
        </p:spPr>
        <p:txBody>
          <a:bodyPr wrap="none">
            <a:spAutoFit/>
          </a:bodyPr>
          <a:lstStyle/>
          <a:p>
            <a:r>
              <a:rPr lang="en-US" sz="1600" b="1" dirty="0" err="1" smtClean="0">
                <a:latin typeface="Times New Roman" pitchFamily="18" charset="0"/>
                <a:cs typeface="Times New Roman" pitchFamily="18" charset="0"/>
              </a:rPr>
              <a:t>Acetamide</a:t>
            </a:r>
            <a:r>
              <a:rPr lang="en-US" sz="1600" b="1" dirty="0" smtClean="0">
                <a:latin typeface="Times New Roman" pitchFamily="18" charset="0"/>
                <a:cs typeface="Times New Roman" pitchFamily="18" charset="0"/>
              </a:rPr>
              <a:t>: R2NAc </a:t>
            </a:r>
            <a:endParaRPr lang="en-US" sz="1600" b="1" dirty="0">
              <a:latin typeface="Times New Roman" pitchFamily="18" charset="0"/>
              <a:cs typeface="Times New Roman" pitchFamily="18" charset="0"/>
            </a:endParaRPr>
          </a:p>
        </p:txBody>
      </p:sp>
      <p:sp>
        <p:nvSpPr>
          <p:cNvPr id="11" name="Rectangle 10"/>
          <p:cNvSpPr/>
          <p:nvPr/>
        </p:nvSpPr>
        <p:spPr>
          <a:xfrm>
            <a:off x="571472" y="5429264"/>
            <a:ext cx="6643718" cy="738664"/>
          </a:xfrm>
          <a:prstGeom prst="rect">
            <a:avLst/>
          </a:prstGeom>
        </p:spPr>
        <p:txBody>
          <a:bodyPr wrap="square">
            <a:spAutoFit/>
          </a:bodyPr>
          <a:lstStyle/>
          <a:p>
            <a:pPr algn="l" rtl="0"/>
            <a:r>
              <a:rPr lang="en-US" sz="1400" dirty="0" smtClean="0">
                <a:latin typeface="Times New Roman" pitchFamily="18" charset="0"/>
                <a:cs typeface="Times New Roman" pitchFamily="18" charset="0"/>
              </a:rPr>
              <a:t>Formation </a:t>
            </a:r>
          </a:p>
          <a:p>
            <a:pPr algn="l" rtl="0"/>
            <a:r>
              <a:rPr lang="en-US" sz="1400" dirty="0" smtClean="0">
                <a:latin typeface="Times New Roman" pitchFamily="18" charset="0"/>
                <a:cs typeface="Times New Roman" pitchFamily="18" charset="0"/>
              </a:rPr>
              <a:t>The simplest method for </a:t>
            </a:r>
            <a:r>
              <a:rPr lang="en-US" sz="1400" dirty="0" err="1" smtClean="0">
                <a:latin typeface="Times New Roman" pitchFamily="18" charset="0"/>
                <a:cs typeface="Times New Roman" pitchFamily="18" charset="0"/>
              </a:rPr>
              <a:t>acetamide</a:t>
            </a:r>
            <a:r>
              <a:rPr lang="en-US" sz="1400" dirty="0" smtClean="0">
                <a:latin typeface="Times New Roman" pitchFamily="18" charset="0"/>
                <a:cs typeface="Times New Roman" pitchFamily="18" charset="0"/>
              </a:rPr>
              <a:t> preparation involves reaction of the amine </a:t>
            </a:r>
          </a:p>
          <a:p>
            <a:pPr algn="l" rtl="0"/>
            <a:r>
              <a:rPr lang="en-US" sz="1400" dirty="0" smtClean="0">
                <a:latin typeface="Times New Roman" pitchFamily="18" charset="0"/>
                <a:cs typeface="Times New Roman" pitchFamily="18" charset="0"/>
              </a:rPr>
              <a:t>with acetic anhydride or acetyl chloride with or without added base. </a:t>
            </a:r>
            <a:endParaRPr lang="en-US" sz="1400" dirty="0">
              <a:latin typeface="Times New Roman" pitchFamily="18" charset="0"/>
              <a:cs typeface="Times New Roman" pitchFamily="18" charset="0"/>
            </a:endParaRPr>
          </a:p>
        </p:txBody>
      </p:sp>
      <p:pic>
        <p:nvPicPr>
          <p:cNvPr id="4100" name="Picture 4"/>
          <p:cNvPicPr>
            <a:picLocks noChangeAspect="1" noChangeArrowheads="1"/>
          </p:cNvPicPr>
          <p:nvPr/>
        </p:nvPicPr>
        <p:blipFill>
          <a:blip r:embed="rId3"/>
          <a:srcRect/>
          <a:stretch>
            <a:fillRect/>
          </a:stretch>
        </p:blipFill>
        <p:spPr bwMode="auto">
          <a:xfrm>
            <a:off x="1071538" y="6143644"/>
            <a:ext cx="3009906" cy="492772"/>
          </a:xfrm>
          <a:prstGeom prst="rect">
            <a:avLst/>
          </a:prstGeom>
          <a:noFill/>
          <a:ln w="9525">
            <a:noFill/>
            <a:miter lim="800000"/>
            <a:headEnd/>
            <a:tailEnd/>
          </a:ln>
          <a:effectLst/>
        </p:spPr>
      </p:pic>
      <p:sp>
        <p:nvSpPr>
          <p:cNvPr id="12" name="Slide Number Placeholder 11"/>
          <p:cNvSpPr>
            <a:spLocks noGrp="1"/>
          </p:cNvSpPr>
          <p:nvPr>
            <p:ph type="sldNum" sz="quarter" idx="12"/>
          </p:nvPr>
        </p:nvSpPr>
        <p:spPr/>
        <p:txBody>
          <a:bodyPr/>
          <a:lstStyle/>
          <a:p>
            <a:fld id="{E566884D-C400-4860-9E72-573727C62D1F}" type="slidenum">
              <a:rPr lang="ar-IQ" smtClean="0"/>
              <a:pPr/>
              <a:t>11</a:t>
            </a:fld>
            <a:endParaRPr lang="ar-IQ"/>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142852"/>
            <a:ext cx="8643998" cy="1384995"/>
          </a:xfrm>
          <a:prstGeom prst="rect">
            <a:avLst/>
          </a:prstGeom>
        </p:spPr>
        <p:txBody>
          <a:bodyPr wrap="square">
            <a:spAutoFit/>
          </a:bodyPr>
          <a:lstStyle/>
          <a:p>
            <a:pPr algn="l" rtl="0"/>
            <a:r>
              <a:rPr lang="en-US" sz="1400" dirty="0" smtClean="0">
                <a:latin typeface="Times New Roman" pitchFamily="18" charset="0"/>
                <a:cs typeface="Times New Roman" pitchFamily="18" charset="0"/>
              </a:rPr>
              <a:t>Cleavage </a:t>
            </a:r>
          </a:p>
          <a:p>
            <a:pPr algn="l" rtl="0"/>
            <a:r>
              <a:rPr lang="en-US" sz="1400" dirty="0" smtClean="0">
                <a:latin typeface="Times New Roman" pitchFamily="18" charset="0"/>
                <a:cs typeface="Times New Roman" pitchFamily="18" charset="0"/>
              </a:rPr>
              <a:t>1. 1.2 N HC1, reflux, 9 h, 61-77% yield.</a:t>
            </a:r>
          </a:p>
          <a:p>
            <a:pPr algn="l" rtl="0"/>
            <a:r>
              <a:rPr lang="en-US" sz="1400" dirty="0" smtClean="0">
                <a:latin typeface="Times New Roman" pitchFamily="18" charset="0"/>
                <a:cs typeface="Times New Roman" pitchFamily="18" charset="0"/>
              </a:rPr>
              <a:t>2. 85% Hydrazine, 70°, 15 h, 68% yield.</a:t>
            </a:r>
          </a:p>
          <a:p>
            <a:pPr algn="l" rtl="0"/>
            <a:r>
              <a:rPr lang="en-US" sz="1400" dirty="0" smtClean="0">
                <a:latin typeface="Times New Roman" pitchFamily="18" charset="0"/>
                <a:cs typeface="Times New Roman" pitchFamily="18" charset="0"/>
              </a:rPr>
              <a:t>3. Et3O+BF4", CH2C12, 25°, 1-2 h, 90% yield, then aq. NaHCO3, satisfactory yields.</a:t>
            </a:r>
          </a:p>
          <a:p>
            <a:pPr algn="l" rtl="0"/>
            <a:r>
              <a:rPr lang="en-US" sz="1400" dirty="0" smtClean="0">
                <a:latin typeface="Times New Roman" pitchFamily="18" charset="0"/>
                <a:cs typeface="Times New Roman" pitchFamily="18" charset="0"/>
              </a:rPr>
              <a:t>4. Hog kidney </a:t>
            </a:r>
            <a:r>
              <a:rPr lang="en-US" sz="1400" dirty="0" err="1" smtClean="0">
                <a:latin typeface="Times New Roman" pitchFamily="18" charset="0"/>
                <a:cs typeface="Times New Roman" pitchFamily="18" charset="0"/>
              </a:rPr>
              <a:t>acylase</a:t>
            </a:r>
            <a:r>
              <a:rPr lang="en-US" sz="1400" dirty="0" smtClean="0">
                <a:latin typeface="Times New Roman" pitchFamily="18" charset="0"/>
                <a:cs typeface="Times New Roman" pitchFamily="18" charset="0"/>
              </a:rPr>
              <a:t>, pH 7, H2O, 36°, 35 h.1112 In this case, </a:t>
            </a:r>
            <a:r>
              <a:rPr lang="en-US" sz="1400" dirty="0" err="1" smtClean="0">
                <a:latin typeface="Times New Roman" pitchFamily="18" charset="0"/>
                <a:cs typeface="Times New Roman" pitchFamily="18" charset="0"/>
              </a:rPr>
              <a:t>deprotection</a:t>
            </a:r>
            <a:r>
              <a:rPr lang="en-US" sz="1400" dirty="0" smtClean="0">
                <a:latin typeface="Times New Roman" pitchFamily="18" charset="0"/>
                <a:cs typeface="Times New Roman" pitchFamily="18" charset="0"/>
              </a:rPr>
              <a:t> also proceeds with resolution, since only one </a:t>
            </a:r>
            <a:r>
              <a:rPr lang="en-US" sz="1400" dirty="0" err="1" smtClean="0">
                <a:latin typeface="Times New Roman" pitchFamily="18" charset="0"/>
                <a:cs typeface="Times New Roman" pitchFamily="18" charset="0"/>
              </a:rPr>
              <a:t>enantiomer</a:t>
            </a:r>
            <a:r>
              <a:rPr lang="en-US" sz="1400" dirty="0" smtClean="0">
                <a:latin typeface="Times New Roman" pitchFamily="18" charset="0"/>
                <a:cs typeface="Times New Roman" pitchFamily="18" charset="0"/>
              </a:rPr>
              <a:t> is cleaved. </a:t>
            </a:r>
            <a:endParaRPr lang="en-US" sz="1400" dirty="0">
              <a:latin typeface="Times New Roman" pitchFamily="18" charset="0"/>
              <a:cs typeface="Times New Roman" pitchFamily="18" charset="0"/>
            </a:endParaRPr>
          </a:p>
        </p:txBody>
      </p:sp>
      <p:pic>
        <p:nvPicPr>
          <p:cNvPr id="5122" name="Picture 2"/>
          <p:cNvPicPr>
            <a:picLocks noChangeAspect="1" noChangeArrowheads="1"/>
          </p:cNvPicPr>
          <p:nvPr/>
        </p:nvPicPr>
        <p:blipFill>
          <a:blip r:embed="rId2"/>
          <a:srcRect/>
          <a:stretch>
            <a:fillRect/>
          </a:stretch>
        </p:blipFill>
        <p:spPr bwMode="auto">
          <a:xfrm>
            <a:off x="1711425" y="1357298"/>
            <a:ext cx="4003583" cy="1428760"/>
          </a:xfrm>
          <a:prstGeom prst="rect">
            <a:avLst/>
          </a:prstGeom>
          <a:noFill/>
          <a:ln w="9525">
            <a:noFill/>
            <a:miter lim="800000"/>
            <a:headEnd/>
            <a:tailEnd/>
          </a:ln>
          <a:effectLst/>
        </p:spPr>
      </p:pic>
      <p:sp>
        <p:nvSpPr>
          <p:cNvPr id="4" name="Rectangle 3"/>
          <p:cNvSpPr/>
          <p:nvPr/>
        </p:nvSpPr>
        <p:spPr>
          <a:xfrm>
            <a:off x="428596" y="3143248"/>
            <a:ext cx="7850162" cy="1415772"/>
          </a:xfrm>
          <a:prstGeom prst="rect">
            <a:avLst/>
          </a:prstGeom>
        </p:spPr>
        <p:txBody>
          <a:bodyPr wrap="none">
            <a:spAutoFit/>
          </a:bodyPr>
          <a:lstStyle/>
          <a:p>
            <a:pPr algn="l" rtl="0"/>
            <a:r>
              <a:rPr lang="en-US" sz="1600" b="1" dirty="0" err="1" smtClean="0">
                <a:latin typeface="Times New Roman" pitchFamily="18" charset="0"/>
                <a:cs typeface="Times New Roman" pitchFamily="18" charset="0"/>
              </a:rPr>
              <a:t>Benzamide</a:t>
            </a:r>
            <a:r>
              <a:rPr lang="en-US" sz="1600" b="1" dirty="0" smtClean="0">
                <a:latin typeface="Times New Roman" pitchFamily="18" charset="0"/>
                <a:cs typeface="Times New Roman" pitchFamily="18" charset="0"/>
              </a:rPr>
              <a:t>: R</a:t>
            </a:r>
            <a:r>
              <a:rPr lang="en-US" sz="1600" b="1" baseline="-25000" dirty="0" smtClean="0">
                <a:latin typeface="Times New Roman" pitchFamily="18" charset="0"/>
                <a:cs typeface="Times New Roman" pitchFamily="18" charset="0"/>
              </a:rPr>
              <a:t>2</a:t>
            </a:r>
            <a:r>
              <a:rPr lang="en-US" sz="1600" b="1" dirty="0" smtClean="0">
                <a:latin typeface="Times New Roman" pitchFamily="18" charset="0"/>
                <a:cs typeface="Times New Roman" pitchFamily="18" charset="0"/>
              </a:rPr>
              <a:t>NCOC6H5</a:t>
            </a:r>
          </a:p>
          <a:p>
            <a:pPr algn="l" rtl="0"/>
            <a:r>
              <a:rPr lang="en-US" sz="1400" dirty="0" smtClean="0">
                <a:latin typeface="Times New Roman" pitchFamily="18" charset="0"/>
                <a:cs typeface="Times New Roman" pitchFamily="18" charset="0"/>
              </a:rPr>
              <a:t>Formation </a:t>
            </a:r>
          </a:p>
          <a:p>
            <a:pPr algn="l" rtl="0"/>
            <a:r>
              <a:rPr lang="en-US" sz="1400" dirty="0" smtClean="0">
                <a:latin typeface="Times New Roman" pitchFamily="18" charset="0"/>
                <a:cs typeface="Times New Roman" pitchFamily="18" charset="0"/>
              </a:rPr>
              <a:t>1. </a:t>
            </a:r>
            <a:r>
              <a:rPr lang="en-US" sz="1400" dirty="0" err="1" smtClean="0">
                <a:latin typeface="Times New Roman" pitchFamily="18" charset="0"/>
                <a:cs typeface="Times New Roman" pitchFamily="18" charset="0"/>
              </a:rPr>
              <a:t>PhCOCl</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Pyr</a:t>
            </a:r>
            <a:r>
              <a:rPr lang="en-US" sz="1400" dirty="0" smtClean="0">
                <a:latin typeface="Times New Roman" pitchFamily="18" charset="0"/>
                <a:cs typeface="Times New Roman" pitchFamily="18" charset="0"/>
              </a:rPr>
              <a:t>, 0°, high yield. </a:t>
            </a:r>
          </a:p>
          <a:p>
            <a:pPr algn="l" rtl="0"/>
            <a:r>
              <a:rPr lang="en-US" sz="1400" dirty="0" smtClean="0">
                <a:latin typeface="Times New Roman" pitchFamily="18" charset="0"/>
                <a:cs typeface="Times New Roman" pitchFamily="18" charset="0"/>
              </a:rPr>
              <a:t>2. </a:t>
            </a:r>
            <a:r>
              <a:rPr lang="en-US" sz="1400" dirty="0" err="1" smtClean="0">
                <a:latin typeface="Times New Roman" pitchFamily="18" charset="0"/>
                <a:cs typeface="Times New Roman" pitchFamily="18" charset="0"/>
              </a:rPr>
              <a:t>PhCOCN</a:t>
            </a:r>
            <a:r>
              <a:rPr lang="en-US" sz="1400" dirty="0" smtClean="0">
                <a:latin typeface="Times New Roman" pitchFamily="18" charset="0"/>
                <a:cs typeface="Times New Roman" pitchFamily="18" charset="0"/>
              </a:rPr>
              <a:t>, CH2C12, -10°, 92% yield.2 This reagent readily </a:t>
            </a:r>
            <a:r>
              <a:rPr lang="en-US" sz="1400" dirty="0" err="1" smtClean="0">
                <a:latin typeface="Times New Roman" pitchFamily="18" charset="0"/>
                <a:cs typeface="Times New Roman" pitchFamily="18" charset="0"/>
              </a:rPr>
              <a:t>acylates</a:t>
            </a:r>
            <a:r>
              <a:rPr lang="en-US" sz="1400" dirty="0" smtClean="0">
                <a:latin typeface="Times New Roman" pitchFamily="18" charset="0"/>
                <a:cs typeface="Times New Roman" pitchFamily="18" charset="0"/>
              </a:rPr>
              <a:t> amines in the presence of alcohols. </a:t>
            </a:r>
          </a:p>
          <a:p>
            <a:pPr algn="l" rtl="0"/>
            <a:r>
              <a:rPr lang="en-US" sz="1400" dirty="0" smtClean="0">
                <a:latin typeface="Times New Roman" pitchFamily="18" charset="0"/>
                <a:cs typeface="Times New Roman" pitchFamily="18" charset="0"/>
              </a:rPr>
              <a:t>3. </a:t>
            </a:r>
            <a:r>
              <a:rPr lang="en-US" sz="1400" dirty="0" err="1" smtClean="0">
                <a:latin typeface="Times New Roman" pitchFamily="18" charset="0"/>
                <a:cs typeface="Times New Roman" pitchFamily="18" charset="0"/>
              </a:rPr>
              <a:t>PhCOCF</a:t>
            </a:r>
            <a:r>
              <a:rPr lang="en-US" sz="1400" dirty="0" smtClean="0">
                <a:latin typeface="Times New Roman" pitchFamily="18" charset="0"/>
                <a:cs typeface="Times New Roman" pitchFamily="18" charset="0"/>
              </a:rPr>
              <a:t>(CF3)2, Me2NCH2CH2NMe2 (TMEDA), 25°, 30 min, high yield.</a:t>
            </a:r>
          </a:p>
          <a:p>
            <a:pPr algn="l" rtl="0"/>
            <a:r>
              <a:rPr lang="en-US" sz="1400" dirty="0" smtClean="0">
                <a:latin typeface="Times New Roman" pitchFamily="18" charset="0"/>
                <a:cs typeface="Times New Roman" pitchFamily="18" charset="0"/>
              </a:rPr>
              <a:t> </a:t>
            </a:r>
            <a:endParaRPr lang="en-US" sz="1400" dirty="0">
              <a:latin typeface="Times New Roman" pitchFamily="18" charset="0"/>
              <a:cs typeface="Times New Roman" pitchFamily="18" charset="0"/>
            </a:endParaRPr>
          </a:p>
        </p:txBody>
      </p:sp>
      <p:sp>
        <p:nvSpPr>
          <p:cNvPr id="5" name="Rectangle 4"/>
          <p:cNvSpPr/>
          <p:nvPr/>
        </p:nvSpPr>
        <p:spPr>
          <a:xfrm>
            <a:off x="428596" y="4357694"/>
            <a:ext cx="6643702" cy="738664"/>
          </a:xfrm>
          <a:prstGeom prst="rect">
            <a:avLst/>
          </a:prstGeom>
        </p:spPr>
        <p:txBody>
          <a:bodyPr wrap="square">
            <a:spAutoFit/>
          </a:bodyPr>
          <a:lstStyle/>
          <a:p>
            <a:pPr algn="l" rtl="0"/>
            <a:r>
              <a:rPr lang="en-US" sz="1400" dirty="0" smtClean="0">
                <a:latin typeface="Times New Roman" pitchFamily="18" charset="0"/>
                <a:cs typeface="Times New Roman" pitchFamily="18" charset="0"/>
              </a:rPr>
              <a:t>Cleavage </a:t>
            </a:r>
          </a:p>
          <a:p>
            <a:pPr marL="342900" indent="-342900" algn="l" rtl="0">
              <a:buAutoNum type="arabicPeriod"/>
            </a:pPr>
            <a:r>
              <a:rPr lang="en-US" sz="1400" dirty="0" smtClean="0">
                <a:latin typeface="Times New Roman" pitchFamily="18" charset="0"/>
                <a:cs typeface="Times New Roman" pitchFamily="18" charset="0"/>
              </a:rPr>
              <a:t>6 N HC1, reflux, 48 h or </a:t>
            </a:r>
            <a:r>
              <a:rPr lang="en-US" sz="1400" dirty="0" err="1" smtClean="0">
                <a:latin typeface="Times New Roman" pitchFamily="18" charset="0"/>
                <a:cs typeface="Times New Roman" pitchFamily="18" charset="0"/>
              </a:rPr>
              <a:t>HBr</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AcOH</a:t>
            </a:r>
            <a:r>
              <a:rPr lang="en-US" sz="1400" dirty="0" smtClean="0">
                <a:latin typeface="Times New Roman" pitchFamily="18" charset="0"/>
                <a:cs typeface="Times New Roman" pitchFamily="18" charset="0"/>
              </a:rPr>
              <a:t>, 25°, 72 h, 80% yield.</a:t>
            </a:r>
          </a:p>
          <a:p>
            <a:pPr marL="342900" indent="-342900" algn="l" rtl="0">
              <a:buAutoNum type="arabicPeriod"/>
            </a:pPr>
            <a:r>
              <a:rPr lang="en-US" sz="1400" dirty="0" smtClean="0">
                <a:latin typeface="Times New Roman" pitchFamily="18" charset="0"/>
                <a:cs typeface="Times New Roman" pitchFamily="18" charset="0"/>
              </a:rPr>
              <a:t>Hydrazine, </a:t>
            </a:r>
            <a:r>
              <a:rPr lang="en-US" sz="1400" dirty="0" err="1" smtClean="0">
                <a:latin typeface="Times New Roman" pitchFamily="18" charset="0"/>
                <a:cs typeface="Times New Roman" pitchFamily="18" charset="0"/>
              </a:rPr>
              <a:t>EtOH</a:t>
            </a:r>
            <a:r>
              <a:rPr lang="en-US" sz="1400" dirty="0" smtClean="0">
                <a:latin typeface="Times New Roman" pitchFamily="18" charset="0"/>
                <a:cs typeface="Times New Roman" pitchFamily="18" charset="0"/>
              </a:rPr>
              <a:t>,  </a:t>
            </a:r>
            <a:endParaRPr lang="en-US" sz="1400" dirty="0">
              <a:latin typeface="Times New Roman" pitchFamily="18" charset="0"/>
              <a:cs typeface="Times New Roman" pitchFamily="18" charset="0"/>
            </a:endParaRPr>
          </a:p>
        </p:txBody>
      </p:sp>
      <p:pic>
        <p:nvPicPr>
          <p:cNvPr id="5123" name="Picture 3"/>
          <p:cNvPicPr>
            <a:picLocks noChangeAspect="1" noChangeArrowheads="1"/>
          </p:cNvPicPr>
          <p:nvPr/>
        </p:nvPicPr>
        <p:blipFill>
          <a:blip r:embed="rId3"/>
          <a:srcRect/>
          <a:stretch>
            <a:fillRect/>
          </a:stretch>
        </p:blipFill>
        <p:spPr bwMode="auto">
          <a:xfrm>
            <a:off x="857224" y="5286388"/>
            <a:ext cx="3451311" cy="918856"/>
          </a:xfrm>
          <a:prstGeom prst="rect">
            <a:avLst/>
          </a:prstGeom>
          <a:noFill/>
          <a:ln w="9525">
            <a:noFill/>
            <a:miter lim="800000"/>
            <a:headEnd/>
            <a:tailEnd/>
          </a:ln>
          <a:effectLst/>
        </p:spPr>
      </p:pic>
      <p:sp>
        <p:nvSpPr>
          <p:cNvPr id="7" name="Slide Number Placeholder 6"/>
          <p:cNvSpPr>
            <a:spLocks noGrp="1"/>
          </p:cNvSpPr>
          <p:nvPr>
            <p:ph type="sldNum" sz="quarter" idx="12"/>
          </p:nvPr>
        </p:nvSpPr>
        <p:spPr/>
        <p:txBody>
          <a:bodyPr/>
          <a:lstStyle/>
          <a:p>
            <a:fld id="{E566884D-C400-4860-9E72-573727C62D1F}" type="slidenum">
              <a:rPr lang="ar-IQ" smtClean="0"/>
              <a:pPr/>
              <a:t>12</a:t>
            </a:fld>
            <a:endParaRPr lang="ar-IQ"/>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142852"/>
            <a:ext cx="2395207" cy="338554"/>
          </a:xfrm>
          <a:prstGeom prst="rect">
            <a:avLst/>
          </a:prstGeom>
        </p:spPr>
        <p:txBody>
          <a:bodyPr wrap="none">
            <a:spAutoFit/>
          </a:bodyPr>
          <a:lstStyle/>
          <a:p>
            <a:r>
              <a:rPr lang="en-US" sz="1600" b="1" dirty="0" smtClean="0">
                <a:latin typeface="Times New Roman" pitchFamily="18" charset="0"/>
                <a:cs typeface="Times New Roman" pitchFamily="18" charset="0"/>
              </a:rPr>
              <a:t>Cyclic </a:t>
            </a:r>
            <a:r>
              <a:rPr lang="en-US" sz="1600" b="1" dirty="0" err="1" smtClean="0">
                <a:latin typeface="Times New Roman" pitchFamily="18" charset="0"/>
                <a:cs typeface="Times New Roman" pitchFamily="18" charset="0"/>
              </a:rPr>
              <a:t>Imide</a:t>
            </a:r>
            <a:r>
              <a:rPr lang="en-US" sz="1600" b="1" dirty="0" smtClean="0">
                <a:latin typeface="Times New Roman" pitchFamily="18" charset="0"/>
                <a:cs typeface="Times New Roman" pitchFamily="18" charset="0"/>
              </a:rPr>
              <a:t> Derivatives </a:t>
            </a:r>
            <a:endParaRPr lang="en-US" sz="1600" b="1" dirty="0">
              <a:latin typeface="Times New Roman" pitchFamily="18" charset="0"/>
              <a:cs typeface="Times New Roman" pitchFamily="18" charset="0"/>
            </a:endParaRPr>
          </a:p>
        </p:txBody>
      </p:sp>
      <p:pic>
        <p:nvPicPr>
          <p:cNvPr id="6146" name="Picture 2"/>
          <p:cNvPicPr>
            <a:picLocks noChangeAspect="1" noChangeArrowheads="1"/>
          </p:cNvPicPr>
          <p:nvPr/>
        </p:nvPicPr>
        <p:blipFill>
          <a:blip r:embed="rId2"/>
          <a:srcRect/>
          <a:stretch>
            <a:fillRect/>
          </a:stretch>
        </p:blipFill>
        <p:spPr bwMode="auto">
          <a:xfrm>
            <a:off x="785786" y="500042"/>
            <a:ext cx="2263457" cy="714380"/>
          </a:xfrm>
          <a:prstGeom prst="rect">
            <a:avLst/>
          </a:prstGeom>
          <a:noFill/>
          <a:ln w="9525">
            <a:noFill/>
            <a:miter lim="800000"/>
            <a:headEnd/>
            <a:tailEnd/>
          </a:ln>
          <a:effectLst/>
        </p:spPr>
      </p:pic>
      <p:sp>
        <p:nvSpPr>
          <p:cNvPr id="4" name="Rectangle 3"/>
          <p:cNvSpPr/>
          <p:nvPr/>
        </p:nvSpPr>
        <p:spPr>
          <a:xfrm>
            <a:off x="642910" y="1285860"/>
            <a:ext cx="6143668" cy="954107"/>
          </a:xfrm>
          <a:prstGeom prst="rect">
            <a:avLst/>
          </a:prstGeom>
        </p:spPr>
        <p:txBody>
          <a:bodyPr wrap="square">
            <a:spAutoFit/>
          </a:bodyPr>
          <a:lstStyle/>
          <a:p>
            <a:pPr algn="l" rtl="0"/>
            <a:r>
              <a:rPr lang="en-US" sz="1400" dirty="0" smtClean="0">
                <a:latin typeface="Times New Roman" pitchFamily="18" charset="0"/>
                <a:cs typeface="Times New Roman" pitchFamily="18" charset="0"/>
              </a:rPr>
              <a:t>Formation </a:t>
            </a:r>
          </a:p>
          <a:p>
            <a:pPr algn="l" rtl="0"/>
            <a:r>
              <a:rPr lang="en-US" sz="1400" dirty="0" smtClean="0">
                <a:latin typeface="Times New Roman" pitchFamily="18" charset="0"/>
                <a:cs typeface="Times New Roman" pitchFamily="18" charset="0"/>
              </a:rPr>
              <a:t>1. </a:t>
            </a:r>
            <a:r>
              <a:rPr lang="en-US" sz="1400" dirty="0" err="1" smtClean="0">
                <a:latin typeface="Times New Roman" pitchFamily="18" charset="0"/>
                <a:cs typeface="Times New Roman" pitchFamily="18" charset="0"/>
              </a:rPr>
              <a:t>Phthalic</a:t>
            </a:r>
            <a:r>
              <a:rPr lang="en-US" sz="1400" dirty="0" smtClean="0">
                <a:latin typeface="Times New Roman" pitchFamily="18" charset="0"/>
                <a:cs typeface="Times New Roman" pitchFamily="18" charset="0"/>
              </a:rPr>
              <a:t> anhydride, CHC13, 70°, 4 h, 85-93% yield. </a:t>
            </a:r>
          </a:p>
          <a:p>
            <a:pPr algn="l" rtl="0"/>
            <a:r>
              <a:rPr lang="en-US" sz="1400" dirty="0" smtClean="0">
                <a:latin typeface="Times New Roman" pitchFamily="18" charset="0"/>
                <a:cs typeface="Times New Roman" pitchFamily="18" charset="0"/>
              </a:rPr>
              <a:t>2. </a:t>
            </a:r>
            <a:r>
              <a:rPr lang="en-US" sz="1400" dirty="0" err="1" smtClean="0">
                <a:latin typeface="Times New Roman" pitchFamily="18" charset="0"/>
                <a:cs typeface="Times New Roman" pitchFamily="18" charset="0"/>
              </a:rPr>
              <a:t>Phthalic</a:t>
            </a:r>
            <a:r>
              <a:rPr lang="en-US" sz="1400" dirty="0" smtClean="0">
                <a:latin typeface="Times New Roman" pitchFamily="18" charset="0"/>
                <a:cs typeface="Times New Roman" pitchFamily="18" charset="0"/>
              </a:rPr>
              <a:t> anhydride, TaCl,-SiO2, 5 min, 88-92% yield.</a:t>
            </a:r>
          </a:p>
          <a:p>
            <a:pPr algn="l" rtl="0"/>
            <a:r>
              <a:rPr lang="en-US" sz="1400" dirty="0" smtClean="0">
                <a:latin typeface="Times New Roman" pitchFamily="18" charset="0"/>
                <a:cs typeface="Times New Roman" pitchFamily="18" charset="0"/>
              </a:rPr>
              <a:t>3. </a:t>
            </a:r>
            <a:r>
              <a:rPr lang="en-US" sz="1400" dirty="0" err="1" smtClean="0">
                <a:latin typeface="Times New Roman" pitchFamily="18" charset="0"/>
                <a:cs typeface="Times New Roman" pitchFamily="18" charset="0"/>
              </a:rPr>
              <a:t>Phthalic</a:t>
            </a:r>
            <a:r>
              <a:rPr lang="en-US" sz="1400" dirty="0" smtClean="0">
                <a:latin typeface="Times New Roman" pitchFamily="18" charset="0"/>
                <a:cs typeface="Times New Roman" pitchFamily="18" charset="0"/>
              </a:rPr>
              <a:t> anhydride, HMDS, </a:t>
            </a:r>
            <a:r>
              <a:rPr lang="en-US" sz="1400" dirty="0" err="1" smtClean="0">
                <a:latin typeface="Times New Roman" pitchFamily="18" charset="0"/>
                <a:cs typeface="Times New Roman" pitchFamily="18" charset="0"/>
              </a:rPr>
              <a:t>rt</a:t>
            </a:r>
            <a:r>
              <a:rPr lang="en-US" sz="1400" dirty="0" smtClean="0">
                <a:latin typeface="Times New Roman" pitchFamily="18" charset="0"/>
                <a:cs typeface="Times New Roman" pitchFamily="18" charset="0"/>
              </a:rPr>
              <a:t>, 1 h, then reflux with ZnBr2 1 h, 94% yield.</a:t>
            </a:r>
            <a:endParaRPr lang="en-US" sz="1400" dirty="0">
              <a:latin typeface="Times New Roman" pitchFamily="18" charset="0"/>
              <a:cs typeface="Times New Roman" pitchFamily="18" charset="0"/>
            </a:endParaRPr>
          </a:p>
        </p:txBody>
      </p:sp>
      <p:sp>
        <p:nvSpPr>
          <p:cNvPr id="5" name="Rectangle 4"/>
          <p:cNvSpPr/>
          <p:nvPr/>
        </p:nvSpPr>
        <p:spPr>
          <a:xfrm>
            <a:off x="714348" y="2143116"/>
            <a:ext cx="8286808" cy="1384995"/>
          </a:xfrm>
          <a:prstGeom prst="rect">
            <a:avLst/>
          </a:prstGeom>
        </p:spPr>
        <p:txBody>
          <a:bodyPr wrap="square">
            <a:spAutoFit/>
          </a:bodyPr>
          <a:lstStyle/>
          <a:p>
            <a:pPr algn="l" rtl="0"/>
            <a:r>
              <a:rPr lang="en-US" sz="1400" dirty="0" smtClean="0">
                <a:latin typeface="Times New Roman" pitchFamily="18" charset="0"/>
                <a:cs typeface="Times New Roman" pitchFamily="18" charset="0"/>
              </a:rPr>
              <a:t>Cleavage </a:t>
            </a:r>
          </a:p>
          <a:p>
            <a:pPr algn="l" rtl="0"/>
            <a:r>
              <a:rPr lang="en-US" sz="1400" dirty="0" smtClean="0">
                <a:latin typeface="Times New Roman" pitchFamily="18" charset="0"/>
                <a:cs typeface="Times New Roman" pitchFamily="18" charset="0"/>
              </a:rPr>
              <a:t>1. Hydrazine, </a:t>
            </a:r>
            <a:r>
              <a:rPr lang="en-US" sz="1400" dirty="0" err="1" smtClean="0">
                <a:latin typeface="Times New Roman" pitchFamily="18" charset="0"/>
                <a:cs typeface="Times New Roman" pitchFamily="18" charset="0"/>
              </a:rPr>
              <a:t>EtOH</a:t>
            </a:r>
            <a:r>
              <a:rPr lang="en-US" sz="1400" dirty="0" smtClean="0">
                <a:latin typeface="Times New Roman" pitchFamily="18" charset="0"/>
                <a:cs typeface="Times New Roman" pitchFamily="18" charset="0"/>
              </a:rPr>
              <a:t>, 25°, 12 h; H30+, 76% yield.412 </a:t>
            </a:r>
          </a:p>
          <a:p>
            <a:pPr algn="l" rtl="0"/>
            <a:r>
              <a:rPr lang="en-US" sz="1400" dirty="0" smtClean="0">
                <a:latin typeface="Times New Roman" pitchFamily="18" charset="0"/>
                <a:cs typeface="Times New Roman" pitchFamily="18" charset="0"/>
              </a:rPr>
              <a:t>2. PhNHNH2, n-Bu3N, reflux, 2 h, 83% yield.13 </a:t>
            </a:r>
          </a:p>
          <a:p>
            <a:pPr algn="l" rtl="0"/>
            <a:r>
              <a:rPr lang="en-US" sz="1400" dirty="0" smtClean="0">
                <a:latin typeface="Times New Roman" pitchFamily="18" charset="0"/>
                <a:cs typeface="Times New Roman" pitchFamily="18" charset="0"/>
              </a:rPr>
              <a:t>3. Na2S.H2O, H20, THF, 68-90% yield; DCC(—H2O), 67-97% yield; </a:t>
            </a:r>
          </a:p>
          <a:p>
            <a:pPr algn="l" rtl="0"/>
            <a:r>
              <a:rPr lang="en-US" sz="1400" dirty="0" smtClean="0">
                <a:latin typeface="Times New Roman" pitchFamily="18" charset="0"/>
                <a:cs typeface="Times New Roman" pitchFamily="18" charset="0"/>
              </a:rPr>
              <a:t>    ( hydrazine; dil. HC1, 55-95% </a:t>
            </a:r>
            <a:r>
              <a:rPr lang="en-US" sz="1400" dirty="0" err="1" smtClean="0">
                <a:latin typeface="Times New Roman" pitchFamily="18" charset="0"/>
                <a:cs typeface="Times New Roman" pitchFamily="18" charset="0"/>
              </a:rPr>
              <a:t>yield.This</a:t>
            </a:r>
            <a:r>
              <a:rPr lang="en-US" sz="1400" dirty="0" smtClean="0">
                <a:latin typeface="Times New Roman" pitchFamily="18" charset="0"/>
                <a:cs typeface="Times New Roman" pitchFamily="18" charset="0"/>
              </a:rPr>
              <a:t> method is used to cleave N- </a:t>
            </a:r>
            <a:r>
              <a:rPr lang="en-US" sz="1400" dirty="0" err="1" smtClean="0">
                <a:latin typeface="Times New Roman" pitchFamily="18" charset="0"/>
                <a:cs typeface="Times New Roman" pitchFamily="18" charset="0"/>
              </a:rPr>
              <a:t>phthalimido</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penicillins</a:t>
            </a:r>
            <a:r>
              <a:rPr lang="en-US" sz="1400" dirty="0" smtClean="0">
                <a:latin typeface="Times New Roman" pitchFamily="18" charset="0"/>
                <a:cs typeface="Times New Roman" pitchFamily="18" charset="0"/>
              </a:rPr>
              <a:t>; hydrazine   attacks an intermediate </a:t>
            </a:r>
            <a:r>
              <a:rPr lang="en-US" sz="1400" dirty="0" err="1" smtClean="0">
                <a:latin typeface="Times New Roman" pitchFamily="18" charset="0"/>
                <a:cs typeface="Times New Roman" pitchFamily="18" charset="0"/>
              </a:rPr>
              <a:t>phthalisoimide</a:t>
            </a:r>
            <a:r>
              <a:rPr lang="en-US" sz="1400" dirty="0" smtClean="0">
                <a:latin typeface="Times New Roman" pitchFamily="18" charset="0"/>
                <a:cs typeface="Times New Roman" pitchFamily="18" charset="0"/>
              </a:rPr>
              <a:t> instead of the </a:t>
            </a:r>
            <a:r>
              <a:rPr lang="en-US" sz="1400" dirty="0" err="1" smtClean="0">
                <a:latin typeface="Times New Roman" pitchFamily="18" charset="0"/>
                <a:cs typeface="Times New Roman" pitchFamily="18" charset="0"/>
              </a:rPr>
              <a:t>azetidinone</a:t>
            </a:r>
            <a:r>
              <a:rPr lang="en-US" sz="1400" dirty="0" smtClean="0">
                <a:latin typeface="Times New Roman" pitchFamily="18" charset="0"/>
                <a:cs typeface="Times New Roman" pitchFamily="18" charset="0"/>
              </a:rPr>
              <a:t> ring. ) </a:t>
            </a:r>
            <a:endParaRPr lang="en-US" sz="1400" dirty="0">
              <a:latin typeface="Times New Roman" pitchFamily="18" charset="0"/>
              <a:cs typeface="Times New Roman" pitchFamily="18" charset="0"/>
            </a:endParaRPr>
          </a:p>
        </p:txBody>
      </p:sp>
      <p:sp>
        <p:nvSpPr>
          <p:cNvPr id="6" name="TextBox 5"/>
          <p:cNvSpPr txBox="1"/>
          <p:nvPr/>
        </p:nvSpPr>
        <p:spPr>
          <a:xfrm>
            <a:off x="3000364" y="3643314"/>
            <a:ext cx="2762872" cy="338554"/>
          </a:xfrm>
          <a:prstGeom prst="rect">
            <a:avLst/>
          </a:prstGeom>
          <a:noFill/>
        </p:spPr>
        <p:txBody>
          <a:bodyPr wrap="none" rtlCol="0">
            <a:spAutoFit/>
          </a:bodyPr>
          <a:lstStyle/>
          <a:p>
            <a:r>
              <a:rPr lang="en-US" sz="1600" b="1" dirty="0" smtClean="0">
                <a:latin typeface="Times New Roman" pitchFamily="18" charset="0"/>
                <a:cs typeface="Times New Roman" pitchFamily="18" charset="0"/>
              </a:rPr>
              <a:t>Protecting amino acid groups</a:t>
            </a:r>
            <a:endParaRPr lang="en-US" sz="1600" b="1" dirty="0">
              <a:latin typeface="Times New Roman" pitchFamily="18" charset="0"/>
              <a:cs typeface="Times New Roman" pitchFamily="18" charset="0"/>
            </a:endParaRPr>
          </a:p>
        </p:txBody>
      </p:sp>
      <p:pic>
        <p:nvPicPr>
          <p:cNvPr id="8" name="Picture 2"/>
          <p:cNvPicPr>
            <a:picLocks noChangeAspect="1" noChangeArrowheads="1"/>
          </p:cNvPicPr>
          <p:nvPr/>
        </p:nvPicPr>
        <p:blipFill>
          <a:blip r:embed="rId3"/>
          <a:srcRect/>
          <a:stretch>
            <a:fillRect/>
          </a:stretch>
        </p:blipFill>
        <p:spPr bwMode="auto">
          <a:xfrm>
            <a:off x="1571604" y="4286256"/>
            <a:ext cx="6429420" cy="1927449"/>
          </a:xfrm>
          <a:prstGeom prst="rect">
            <a:avLst/>
          </a:prstGeom>
          <a:noFill/>
          <a:ln w="9525">
            <a:noFill/>
            <a:miter lim="800000"/>
            <a:headEnd/>
            <a:tailEnd/>
          </a:ln>
          <a:effectLst/>
        </p:spPr>
      </p:pic>
      <p:sp>
        <p:nvSpPr>
          <p:cNvPr id="9" name="Slide Number Placeholder 8"/>
          <p:cNvSpPr>
            <a:spLocks noGrp="1"/>
          </p:cNvSpPr>
          <p:nvPr>
            <p:ph type="sldNum" sz="quarter" idx="12"/>
          </p:nvPr>
        </p:nvSpPr>
        <p:spPr/>
        <p:txBody>
          <a:bodyPr/>
          <a:lstStyle/>
          <a:p>
            <a:fld id="{E566884D-C400-4860-9E72-573727C62D1F}" type="slidenum">
              <a:rPr lang="ar-IQ" smtClean="0"/>
              <a:pPr/>
              <a:t>13</a:t>
            </a:fld>
            <a:endParaRPr lang="ar-IQ"/>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srcRect/>
          <a:stretch>
            <a:fillRect/>
          </a:stretch>
        </p:blipFill>
        <p:spPr bwMode="auto">
          <a:xfrm>
            <a:off x="1071538" y="357166"/>
            <a:ext cx="6791325" cy="2828925"/>
          </a:xfrm>
          <a:prstGeom prst="rect">
            <a:avLst/>
          </a:prstGeom>
          <a:noFill/>
          <a:ln w="9525">
            <a:noFill/>
            <a:miter lim="800000"/>
            <a:headEnd/>
            <a:tailEnd/>
          </a:ln>
          <a:effectLst/>
        </p:spPr>
      </p:pic>
      <p:sp>
        <p:nvSpPr>
          <p:cNvPr id="5" name="Rectangle 4"/>
          <p:cNvSpPr/>
          <p:nvPr/>
        </p:nvSpPr>
        <p:spPr>
          <a:xfrm>
            <a:off x="1000100" y="3786190"/>
            <a:ext cx="2024401" cy="338554"/>
          </a:xfrm>
          <a:prstGeom prst="rect">
            <a:avLst/>
          </a:prstGeom>
        </p:spPr>
        <p:txBody>
          <a:bodyPr wrap="none">
            <a:spAutoFit/>
          </a:bodyPr>
          <a:lstStyle/>
          <a:p>
            <a:pPr algn="ctr"/>
            <a:r>
              <a:rPr lang="el-GR" sz="1600" b="1" dirty="0" smtClean="0">
                <a:latin typeface="Times New Roman" pitchFamily="18" charset="0"/>
                <a:cs typeface="Times New Roman" pitchFamily="18" charset="0"/>
              </a:rPr>
              <a:t>α</a:t>
            </a:r>
            <a:r>
              <a:rPr lang="en-US" sz="1600" b="1" dirty="0" smtClean="0">
                <a:latin typeface="Times New Roman" pitchFamily="18" charset="0"/>
                <a:cs typeface="Times New Roman" pitchFamily="18" charset="0"/>
              </a:rPr>
              <a:t>-Amino Protection  </a:t>
            </a:r>
          </a:p>
        </p:txBody>
      </p:sp>
      <p:pic>
        <p:nvPicPr>
          <p:cNvPr id="2052" name="Picture 4"/>
          <p:cNvPicPr>
            <a:picLocks noChangeAspect="1" noChangeArrowheads="1"/>
          </p:cNvPicPr>
          <p:nvPr/>
        </p:nvPicPr>
        <p:blipFill>
          <a:blip r:embed="rId3"/>
          <a:srcRect/>
          <a:stretch>
            <a:fillRect/>
          </a:stretch>
        </p:blipFill>
        <p:spPr bwMode="auto">
          <a:xfrm>
            <a:off x="3000364" y="3857628"/>
            <a:ext cx="1071570" cy="223244"/>
          </a:xfrm>
          <a:prstGeom prst="rect">
            <a:avLst/>
          </a:prstGeom>
          <a:noFill/>
          <a:ln w="9525">
            <a:noFill/>
            <a:miter lim="800000"/>
            <a:headEnd/>
            <a:tailEnd/>
          </a:ln>
          <a:effectLst/>
        </p:spPr>
      </p:pic>
      <p:cxnSp>
        <p:nvCxnSpPr>
          <p:cNvPr id="8" name="Straight Connector 7"/>
          <p:cNvCxnSpPr/>
          <p:nvPr/>
        </p:nvCxnSpPr>
        <p:spPr>
          <a:xfrm>
            <a:off x="1142976" y="4214818"/>
            <a:ext cx="2928958" cy="1588"/>
          </a:xfrm>
          <a:prstGeom prst="line">
            <a:avLst/>
          </a:prstGeom>
        </p:spPr>
        <p:style>
          <a:lnRef idx="1">
            <a:schemeClr val="dk1"/>
          </a:lnRef>
          <a:fillRef idx="0">
            <a:schemeClr val="dk1"/>
          </a:fillRef>
          <a:effectRef idx="0">
            <a:schemeClr val="dk1"/>
          </a:effectRef>
          <a:fontRef idx="minor">
            <a:schemeClr val="tx1"/>
          </a:fontRef>
        </p:style>
      </p:cxnSp>
      <p:sp>
        <p:nvSpPr>
          <p:cNvPr id="9" name="Rectangle 8"/>
          <p:cNvSpPr/>
          <p:nvPr/>
        </p:nvSpPr>
        <p:spPr>
          <a:xfrm>
            <a:off x="1071538" y="4286256"/>
            <a:ext cx="6643718" cy="307777"/>
          </a:xfrm>
          <a:prstGeom prst="rect">
            <a:avLst/>
          </a:prstGeom>
        </p:spPr>
        <p:txBody>
          <a:bodyPr wrap="square">
            <a:spAutoFit/>
          </a:bodyPr>
          <a:lstStyle/>
          <a:p>
            <a:pPr algn="l" rtl="0"/>
            <a:r>
              <a:rPr lang="en-US" sz="1400" dirty="0" smtClean="0">
                <a:latin typeface="Times New Roman" pitchFamily="18" charset="0"/>
                <a:cs typeface="Times New Roman" pitchFamily="18" charset="0"/>
              </a:rPr>
              <a:t>The  </a:t>
            </a:r>
            <a:r>
              <a:rPr lang="el-GR" sz="1400" dirty="0" smtClean="0">
                <a:latin typeface="Times New Roman" pitchFamily="18" charset="0"/>
                <a:cs typeface="Times New Roman" pitchFamily="18" charset="0"/>
              </a:rPr>
              <a:t>α</a:t>
            </a:r>
            <a:r>
              <a:rPr lang="en-US" sz="1400" dirty="0" smtClean="0">
                <a:latin typeface="Times New Roman" pitchFamily="18" charset="0"/>
                <a:cs typeface="Times New Roman" pitchFamily="18" charset="0"/>
              </a:rPr>
              <a:t>-amino group is protected to reduce its </a:t>
            </a:r>
            <a:r>
              <a:rPr lang="en-US" sz="1400" dirty="0" err="1" smtClean="0">
                <a:latin typeface="Times New Roman" pitchFamily="18" charset="0"/>
                <a:cs typeface="Times New Roman" pitchFamily="18" charset="0"/>
              </a:rPr>
              <a:t>nucleophilicity</a:t>
            </a:r>
            <a:r>
              <a:rPr lang="en-US" sz="1400" dirty="0" smtClean="0">
                <a:latin typeface="Times New Roman" pitchFamily="18" charset="0"/>
                <a:cs typeface="Times New Roman" pitchFamily="18" charset="0"/>
              </a:rPr>
              <a:t>.</a:t>
            </a:r>
          </a:p>
        </p:txBody>
      </p:sp>
      <p:sp>
        <p:nvSpPr>
          <p:cNvPr id="2053" name="Rectangle 5"/>
          <p:cNvSpPr>
            <a:spLocks noChangeArrowheads="1"/>
          </p:cNvSpPr>
          <p:nvPr/>
        </p:nvSpPr>
        <p:spPr bwMode="auto">
          <a:xfrm>
            <a:off x="785786" y="4786322"/>
            <a:ext cx="7047955" cy="147732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α-amino protections are of different types and they can be categorized using</a:t>
            </a:r>
            <a:r>
              <a:rPr kumimoji="0" lang="en-US" sz="900" b="0" i="0" u="none" strike="noStrike" cap="none" normalizeH="0" dirty="0" smtClean="0">
                <a:ln>
                  <a:noFill/>
                </a:ln>
                <a:solidFill>
                  <a:schemeClr val="tx1"/>
                </a:solidFill>
                <a:effectLst/>
                <a:latin typeface="Arial" pitchFamily="34" charset="0"/>
                <a:ea typeface="Calibri" pitchFamily="34" charset="0"/>
                <a:cs typeface="Arial" pitchFamily="34" charset="0"/>
              </a:rPr>
              <a:t>  </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different </a:t>
            </a:r>
          </a:p>
          <a:p>
            <a:pPr marL="0" marR="0" lvl="0" indent="0" algn="l" defTabSz="914400" rtl="0" eaLnBrk="1" fontAlgn="base" latinLnBrk="0" hangingPunct="1">
              <a:lnSpc>
                <a:spcPct val="15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approaches.</a:t>
            </a:r>
            <a:r>
              <a:rPr kumimoji="0" lang="en-US" sz="1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However, based on the criteria of the magnitude of the present utility of each type,</a:t>
            </a:r>
          </a:p>
          <a:p>
            <a:pPr marL="0" marR="0" lvl="0" indent="0" algn="l" defTabSz="914400" rtl="0" eaLnBrk="1" fontAlgn="base" latinLnBrk="0" hangingPunct="1">
              <a:lnSpc>
                <a:spcPct val="15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groups can be classified into non-urethane- and urethane-type </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N</a:t>
            </a:r>
            <a:r>
              <a:rPr kumimoji="0" lang="en-US" sz="1400" b="0" i="0" u="none" strike="noStrike" cap="none" normalizeH="0" baseline="30000" dirty="0" err="1" smtClean="0">
                <a:ln>
                  <a:noFill/>
                </a:ln>
                <a:solidFill>
                  <a:schemeClr val="tx1"/>
                </a:solidFill>
                <a:effectLst/>
                <a:latin typeface="Times New Roman" pitchFamily="18" charset="0"/>
                <a:ea typeface="Calibri" pitchFamily="34" charset="0"/>
                <a:cs typeface="Times New Roman" pitchFamily="18" charset="0"/>
              </a:rPr>
              <a:t>α</a:t>
            </a:r>
            <a:r>
              <a:rPr kumimoji="0" lang="en-US" sz="1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 </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protections.</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Slide Number Placeholder 11"/>
          <p:cNvSpPr>
            <a:spLocks noGrp="1"/>
          </p:cNvSpPr>
          <p:nvPr>
            <p:ph type="sldNum" sz="quarter" idx="12"/>
          </p:nvPr>
        </p:nvSpPr>
        <p:spPr/>
        <p:txBody>
          <a:bodyPr/>
          <a:lstStyle/>
          <a:p>
            <a:fld id="{E566884D-C400-4860-9E72-573727C62D1F}" type="slidenum">
              <a:rPr lang="ar-IQ" smtClean="0"/>
              <a:pPr/>
              <a:t>14</a:t>
            </a:fld>
            <a:endParaRPr lang="ar-IQ"/>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500034" y="571480"/>
            <a:ext cx="8444876" cy="5509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Non-Urethanes</a:t>
            </a:r>
          </a:p>
          <a:p>
            <a:pPr marL="0" marR="0" lvl="0" indent="0" algn="l" defTabSz="914400" rtl="0" eaLnBrk="1" fontAlgn="base" latinLnBrk="0" hangingPunct="1">
              <a:lnSpc>
                <a:spcPct val="100000"/>
              </a:lnSpc>
              <a:spcBef>
                <a:spcPct val="0"/>
              </a:spcBef>
              <a:spcAft>
                <a:spcPct val="0"/>
              </a:spcAft>
              <a:buClrTx/>
              <a:buSzTx/>
              <a:buFontTx/>
              <a:buNone/>
              <a:tabLst/>
            </a:pPr>
            <a:endParaRPr lang="en-US" sz="1600" b="1" dirty="0" smtClean="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Acyl</a:t>
            </a:r>
            <a:r>
              <a:rPr kumimoji="0" lang="en-US"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Type</a:t>
            </a: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Reaction of amino acids with alkyl or aryl carboxylic acid derivatives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
            </a:r>
            <a:r>
              <a:rPr kumimoji="0" lang="en-US"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acyl</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amines or </a:t>
            </a:r>
            <a:r>
              <a:rPr kumimoji="0" lang="en-US"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amides.Acyl</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groups were the first generation of </a:t>
            </a:r>
            <a:r>
              <a:rPr kumimoji="0" lang="en-US"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N</a:t>
            </a:r>
            <a:r>
              <a:rPr kumimoji="0" lang="en-US" sz="1600" b="0" i="0" u="none" strike="noStrike" cap="none" normalizeH="0" baseline="30000" dirty="0" err="1" smtClean="0">
                <a:ln>
                  <a:noFill/>
                </a:ln>
                <a:solidFill>
                  <a:schemeClr val="tx1"/>
                </a:solidFill>
                <a:effectLst/>
                <a:latin typeface="Times New Roman" pitchFamily="18" charset="0"/>
                <a:ea typeface="Calibri" pitchFamily="34" charset="0"/>
                <a:cs typeface="Times New Roman" pitchFamily="18" charset="0"/>
              </a:rPr>
              <a:t>α</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-protecting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groups used for peptide synthesis. The necessity for the protection of the </a:t>
            </a:r>
            <a:r>
              <a:rPr kumimoji="0" lang="en-US"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N</a:t>
            </a:r>
            <a:r>
              <a:rPr kumimoji="0" lang="en-US" sz="1600" b="0" i="0" u="none" strike="noStrike" cap="none" normalizeH="0" baseline="30000" dirty="0" err="1" smtClean="0">
                <a:ln>
                  <a:noFill/>
                </a:ln>
                <a:solidFill>
                  <a:schemeClr val="tx1"/>
                </a:solidFill>
                <a:effectLst/>
                <a:latin typeface="Times New Roman" pitchFamily="18" charset="0"/>
                <a:ea typeface="Calibri" pitchFamily="34" charset="0"/>
                <a:cs typeface="Times New Roman" pitchFamily="18" charset="0"/>
              </a:rPr>
              <a:t>α</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-amino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group for successful peptide synthesis</a:t>
            </a: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a:t>
            </a:r>
            <a:r>
              <a:rPr kumimoji="0" lang="en-US"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acyl</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groups present two synthetic difficulties in general – difficulty in the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removal of the group without destroying the meticulously assembled peptide bonds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and a high degree of </a:t>
            </a:r>
            <a:r>
              <a:rPr kumimoji="0" lang="en-US"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racemization</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of </a:t>
            </a:r>
            <a:r>
              <a:rPr kumimoji="0" lang="en-US"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N</a:t>
            </a:r>
            <a:r>
              <a:rPr kumimoji="0" lang="en-US" sz="1600" b="0" i="0" u="none" strike="noStrike" cap="none" normalizeH="0" baseline="30000" dirty="0" err="1" smtClean="0">
                <a:ln>
                  <a:noFill/>
                </a:ln>
                <a:solidFill>
                  <a:schemeClr val="tx1"/>
                </a:solidFill>
                <a:effectLst/>
                <a:latin typeface="Times New Roman" pitchFamily="18" charset="0"/>
                <a:ea typeface="Calibri" pitchFamily="34" charset="0"/>
                <a:cs typeface="Times New Roman" pitchFamily="18" charset="0"/>
              </a:rPr>
              <a:t>α</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n-US"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acyl</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-protected amino acid derivatives.</a:t>
            </a: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600" b="1" dirty="0" smtClean="0">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Trifluoroacetyl</a:t>
            </a:r>
            <a:r>
              <a:rPr kumimoji="0" lang="en-US"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Tfa</a:t>
            </a:r>
            <a:r>
              <a:rPr kumimoji="0" lang="en-US"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Group </a:t>
            </a: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Tfa</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of special interest as a mono </a:t>
            </a:r>
            <a:r>
              <a:rPr kumimoji="0" lang="en-US"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acyl</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-type protecting group.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Due to the negative inductive effect of the -CF3 substitution,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a:t>
            </a:r>
            <a:r>
              <a:rPr kumimoji="0" lang="en-US"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trifluoroacetamides</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readily </a:t>
            </a:r>
            <a:r>
              <a:rPr kumimoji="0" lang="en-US"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undergo hydrolysis in mild alkaline</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conditions to which peptide bonds and most </a:t>
            </a:r>
            <a:r>
              <a:rPr kumimoji="0" lang="en-US"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carboxy</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esters are largely stable,</a:t>
            </a: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Optically pure Na-</a:t>
            </a:r>
            <a:r>
              <a:rPr kumimoji="0" lang="en-US"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Tfa</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-amino acids are prepared by treating amino acids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trifluoroacetic</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anhydride (TFAA) in anhydrous </a:t>
            </a:r>
            <a:r>
              <a:rPr kumimoji="0" lang="en-US"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trifluoroacetic</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acid (TFA) solvent at -10 to +10 C</a:t>
            </a:r>
            <a:r>
              <a:rPr kumimoji="0" lang="en-US" sz="16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o</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method can also be successfully used to obtain </a:t>
            </a:r>
            <a:r>
              <a:rPr kumimoji="0" lang="en-US"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N</a:t>
            </a:r>
            <a:r>
              <a:rPr kumimoji="0" lang="en-US" sz="1600" b="0" i="0" u="none" strike="noStrike" cap="none" normalizeH="0" baseline="30000" dirty="0" err="1" smtClean="0">
                <a:ln>
                  <a:noFill/>
                </a:ln>
                <a:solidFill>
                  <a:schemeClr val="tx1"/>
                </a:solidFill>
                <a:effectLst/>
                <a:latin typeface="Times New Roman" pitchFamily="18" charset="0"/>
                <a:ea typeface="Calibri" pitchFamily="34" charset="0"/>
                <a:cs typeface="Times New Roman" pitchFamily="18" charset="0"/>
              </a:rPr>
              <a:t>α</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Tfa</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-Lys/</a:t>
            </a:r>
            <a:r>
              <a:rPr kumimoji="0" lang="en-US"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Orn</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from Lys/</a:t>
            </a:r>
            <a:r>
              <a:rPr kumimoji="0" lang="en-US"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Orn</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E566884D-C400-4860-9E72-573727C62D1F}" type="slidenum">
              <a:rPr lang="ar-IQ" smtClean="0"/>
              <a:pPr/>
              <a:t>15</a:t>
            </a:fld>
            <a:endParaRPr lang="ar-IQ"/>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785786" y="142852"/>
            <a:ext cx="6106159" cy="115416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Phthaloyl</a:t>
            </a:r>
            <a:r>
              <a:rPr kumimoji="0" lang="en-US"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Phth</a:t>
            </a:r>
            <a:r>
              <a:rPr kumimoji="0" lang="en-US"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Group</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N</a:t>
            </a:r>
            <a:r>
              <a:rPr kumimoji="0" lang="en-US" sz="1400" b="0" i="0" u="none" strike="noStrike" cap="none" normalizeH="0" baseline="30000" dirty="0" err="1" smtClean="0">
                <a:ln>
                  <a:noFill/>
                </a:ln>
                <a:solidFill>
                  <a:schemeClr val="tx1"/>
                </a:solidFill>
                <a:effectLst/>
                <a:latin typeface="Times New Roman" pitchFamily="18" charset="0"/>
                <a:ea typeface="Calibri" pitchFamily="34" charset="0"/>
                <a:cs typeface="Times New Roman" pitchFamily="18" charset="0"/>
              </a:rPr>
              <a:t>α</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-Protected </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Phth</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-amino acids 12 are prepared under mild and </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racemization</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-free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conditions by using </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phthaloylating</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reagents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7649" name="Picture 1"/>
          <p:cNvPicPr>
            <a:picLocks noChangeAspect="1" noChangeArrowheads="1"/>
          </p:cNvPicPr>
          <p:nvPr/>
        </p:nvPicPr>
        <p:blipFill>
          <a:blip r:embed="rId2"/>
          <a:srcRect/>
          <a:stretch>
            <a:fillRect/>
          </a:stretch>
        </p:blipFill>
        <p:spPr bwMode="auto">
          <a:xfrm>
            <a:off x="1571604" y="1038217"/>
            <a:ext cx="4752975" cy="1247775"/>
          </a:xfrm>
          <a:prstGeom prst="rect">
            <a:avLst/>
          </a:prstGeom>
          <a:noFill/>
        </p:spPr>
      </p:pic>
      <p:sp>
        <p:nvSpPr>
          <p:cNvPr id="27651" name="Rectangle 3"/>
          <p:cNvSpPr>
            <a:spLocks noChangeArrowheads="1"/>
          </p:cNvSpPr>
          <p:nvPr/>
        </p:nvSpPr>
        <p:spPr bwMode="auto">
          <a:xfrm>
            <a:off x="785786" y="2500306"/>
            <a:ext cx="15483598" cy="138499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N</a:t>
            </a:r>
            <a:r>
              <a:rPr kumimoji="0" lang="en-US" sz="1400" b="0" i="0" u="none" strike="noStrike" cap="none" normalizeH="0" baseline="30000" dirty="0" err="1" smtClean="0">
                <a:ln>
                  <a:noFill/>
                </a:ln>
                <a:solidFill>
                  <a:schemeClr val="tx1"/>
                </a:solidFill>
                <a:effectLst/>
                <a:latin typeface="Times New Roman" pitchFamily="18" charset="0"/>
                <a:ea typeface="Calibri" pitchFamily="34" charset="0"/>
                <a:cs typeface="Times New Roman" pitchFamily="18" charset="0"/>
              </a:rPr>
              <a:t>α</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Phth</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group is normally removed by means of </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hydrazinolysis</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by treatment</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with hydrazine hydrate in refluxing </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MeOH</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or </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EtOH</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algn="l" rtl="0"/>
            <a:r>
              <a:rPr lang="en-US" sz="1400" dirty="0" smtClean="0"/>
              <a:t>Alternatively, a two-step procedure, which involves a reductive ring opening,</a:t>
            </a:r>
          </a:p>
          <a:p>
            <a:pPr algn="l" rtl="0"/>
            <a:r>
              <a:rPr lang="en-US" sz="1400" dirty="0" smtClean="0"/>
              <a:t> followed by an acid-catalyzed </a:t>
            </a:r>
            <a:r>
              <a:rPr lang="en-US" sz="1400" dirty="0" err="1" smtClean="0"/>
              <a:t>lactonization</a:t>
            </a:r>
            <a:r>
              <a:rPr lang="en-US" sz="1400" dirty="0" smtClean="0"/>
              <a:t> of the resulting </a:t>
            </a:r>
            <a:r>
              <a:rPr lang="en-US" sz="1400" dirty="0" err="1" smtClean="0"/>
              <a:t>hydroxy</a:t>
            </a:r>
            <a:r>
              <a:rPr lang="en-US" sz="1400" dirty="0" smtClean="0"/>
              <a:t> compound</a:t>
            </a:r>
          </a:p>
          <a:p>
            <a:r>
              <a:rPr lang="en-US" sz="1400" dirty="0" smtClean="0"/>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7652" name="Rectangle 4"/>
          <p:cNvSpPr>
            <a:spLocks noChangeArrowheads="1"/>
          </p:cNvSpPr>
          <p:nvPr/>
        </p:nvSpPr>
        <p:spPr bwMode="auto">
          <a:xfrm>
            <a:off x="357158" y="3929066"/>
            <a:ext cx="7535974"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Phth</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protection cannot be removed by treatment with alkali. The alkali opens the five </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membered</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ring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a mono </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acyl</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amide of </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phthalic</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acid,  which is stable to hydrazine and to bases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Picture 5"/>
          <p:cNvPicPr/>
          <p:nvPr/>
        </p:nvPicPr>
        <p:blipFill>
          <a:blip r:embed="rId3"/>
          <a:srcRect/>
          <a:stretch>
            <a:fillRect/>
          </a:stretch>
        </p:blipFill>
        <p:spPr bwMode="auto">
          <a:xfrm>
            <a:off x="1285852" y="4500570"/>
            <a:ext cx="5273123" cy="1690777"/>
          </a:xfrm>
          <a:prstGeom prst="rect">
            <a:avLst/>
          </a:prstGeom>
          <a:noFill/>
          <a:ln w="9525">
            <a:noFill/>
            <a:miter lim="800000"/>
            <a:headEnd/>
            <a:tailEnd/>
          </a:ln>
        </p:spPr>
      </p:pic>
      <p:sp>
        <p:nvSpPr>
          <p:cNvPr id="7" name="Slide Number Placeholder 6"/>
          <p:cNvSpPr>
            <a:spLocks noGrp="1"/>
          </p:cNvSpPr>
          <p:nvPr>
            <p:ph type="sldNum" sz="quarter" idx="12"/>
          </p:nvPr>
        </p:nvSpPr>
        <p:spPr/>
        <p:txBody>
          <a:bodyPr/>
          <a:lstStyle/>
          <a:p>
            <a:fld id="{E566884D-C400-4860-9E72-573727C62D1F}" type="slidenum">
              <a:rPr lang="ar-IQ" smtClean="0"/>
              <a:pPr/>
              <a:t>16</a:t>
            </a:fld>
            <a:endParaRPr lang="ar-IQ"/>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714348" y="142852"/>
            <a:ext cx="7896905" cy="101566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Sulfonyl</a:t>
            </a:r>
            <a:r>
              <a:rPr kumimoji="0" lang="en-US"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-Type Groups</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Reaction of amino acids with aryl/alkyl </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sulfonic</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acid derivatives yields the corresponding sulfonamides.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4-toluenesulfonyl (</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tosyl</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or Ts) group, only method of cleavage is reduction with sodium in liquid  NH</a:t>
            </a:r>
            <a:r>
              <a:rPr kumimoji="0" lang="en-US" sz="1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3</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2"/>
          <p:cNvPicPr/>
          <p:nvPr/>
        </p:nvPicPr>
        <p:blipFill>
          <a:blip r:embed="rId2"/>
          <a:srcRect/>
          <a:stretch>
            <a:fillRect/>
          </a:stretch>
        </p:blipFill>
        <p:spPr bwMode="auto">
          <a:xfrm>
            <a:off x="1285852" y="1214422"/>
            <a:ext cx="4714908" cy="1500198"/>
          </a:xfrm>
          <a:prstGeom prst="rect">
            <a:avLst/>
          </a:prstGeom>
          <a:noFill/>
          <a:ln w="9525">
            <a:noFill/>
            <a:miter lim="800000"/>
            <a:headEnd/>
            <a:tailEnd/>
          </a:ln>
        </p:spPr>
      </p:pic>
      <p:sp>
        <p:nvSpPr>
          <p:cNvPr id="29698" name="Rectangle 2"/>
          <p:cNvSpPr>
            <a:spLocks noChangeArrowheads="1"/>
          </p:cNvSpPr>
          <p:nvPr/>
        </p:nvSpPr>
        <p:spPr bwMode="auto">
          <a:xfrm>
            <a:off x="714348" y="2857496"/>
            <a:ext cx="7643866"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Triphenylmethyl</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Trityl</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or </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Trt</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Group Na-</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Trt</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-amino acids 31 can be prepared</a:t>
            </a:r>
            <a:r>
              <a:rPr lang="en-US" sz="900" dirty="0" smtClean="0">
                <a:latin typeface="Arial" pitchFamily="34" charset="0"/>
                <a:ea typeface="Calibri" pitchFamily="34" charset="0"/>
                <a:cs typeface="Arial" pitchFamily="34" charset="0"/>
              </a:rPr>
              <a:t>  </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by treating amino acid methyl esters with </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Trt-Cl</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followed by alkaline </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hydrolysisof</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ester. Hydrolysis is rather sluggish due to </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steric</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hindrance by the </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Trt</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group</a:t>
            </a:r>
            <a:r>
              <a:rPr kumimoji="0" lang="en-US" sz="9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 name="Picture 4"/>
          <p:cNvPicPr/>
          <p:nvPr/>
        </p:nvPicPr>
        <p:blipFill>
          <a:blip r:embed="rId3"/>
          <a:srcRect/>
          <a:stretch>
            <a:fillRect/>
          </a:stretch>
        </p:blipFill>
        <p:spPr bwMode="auto">
          <a:xfrm>
            <a:off x="1643042" y="4000504"/>
            <a:ext cx="4811742" cy="1972371"/>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E566884D-C400-4860-9E72-573727C62D1F}" type="slidenum">
              <a:rPr lang="ar-IQ" smtClean="0"/>
              <a:pPr/>
              <a:t>17</a:t>
            </a:fld>
            <a:endParaRPr lang="ar-IQ"/>
          </a:p>
        </p:txBody>
      </p:sp>
      <p:sp>
        <p:nvSpPr>
          <p:cNvPr id="7" name="Rectangle 6"/>
          <p:cNvSpPr/>
          <p:nvPr/>
        </p:nvSpPr>
        <p:spPr>
          <a:xfrm>
            <a:off x="6000760" y="5786454"/>
            <a:ext cx="2643205" cy="369332"/>
          </a:xfrm>
          <a:prstGeom prst="rect">
            <a:avLst/>
          </a:prstGeom>
        </p:spPr>
        <p:txBody>
          <a:bodyPr wrap="square">
            <a:spAutoFit/>
          </a:bodyPr>
          <a:lstStyle/>
          <a:p>
            <a:pPr algn="l" rtl="0"/>
            <a:r>
              <a:rPr lang="en-US" dirty="0" err="1" smtClean="0">
                <a:latin typeface="Times New Roman" pitchFamily="18" charset="0"/>
                <a:ea typeface="Calibri" pitchFamily="34" charset="0"/>
                <a:cs typeface="Times New Roman" pitchFamily="18" charset="0"/>
              </a:rPr>
              <a:t>Trt</a:t>
            </a:r>
            <a:r>
              <a:rPr lang="en-US" dirty="0" smtClean="0">
                <a:latin typeface="Times New Roman" pitchFamily="18" charset="0"/>
                <a:ea typeface="Calibri" pitchFamily="34" charset="0"/>
                <a:cs typeface="Times New Roman" pitchFamily="18" charset="0"/>
              </a:rPr>
              <a:t>= </a:t>
            </a:r>
            <a:r>
              <a:rPr lang="en-US" dirty="0" err="1" smtClean="0">
                <a:latin typeface="Times New Roman" pitchFamily="18" charset="0"/>
                <a:ea typeface="Calibri" pitchFamily="34" charset="0"/>
                <a:cs typeface="Times New Roman" pitchFamily="18" charset="0"/>
              </a:rPr>
              <a:t>Triphenylmethy</a:t>
            </a:r>
            <a:endParaRPr lang="ar-IQ"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428596" y="214290"/>
            <a:ext cx="4786314"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Urethanes (</a:t>
            </a:r>
            <a:r>
              <a:rPr kumimoji="0" lang="en-US"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Carbamates</a:t>
            </a:r>
            <a:r>
              <a:rPr kumimoji="0" lang="en-US"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or </a:t>
            </a:r>
            <a:r>
              <a:rPr kumimoji="0" lang="en-US"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Alkyloxycarbonyl</a:t>
            </a:r>
            <a:r>
              <a:rPr kumimoji="0" lang="en-US"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Groups)</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0721" name="Picture 5"/>
          <p:cNvPicPr>
            <a:picLocks noChangeAspect="1" noChangeArrowheads="1"/>
          </p:cNvPicPr>
          <p:nvPr/>
        </p:nvPicPr>
        <p:blipFill>
          <a:blip r:embed="rId2"/>
          <a:srcRect/>
          <a:stretch>
            <a:fillRect/>
          </a:stretch>
        </p:blipFill>
        <p:spPr bwMode="auto">
          <a:xfrm>
            <a:off x="642910" y="1000108"/>
            <a:ext cx="5943600" cy="1876425"/>
          </a:xfrm>
          <a:prstGeom prst="rect">
            <a:avLst/>
          </a:prstGeom>
          <a:noFill/>
        </p:spPr>
      </p:pic>
      <p:sp>
        <p:nvSpPr>
          <p:cNvPr id="30723" name="Rectangle 3"/>
          <p:cNvSpPr>
            <a:spLocks noChangeArrowheads="1"/>
          </p:cNvSpPr>
          <p:nvPr/>
        </p:nvSpPr>
        <p:spPr bwMode="auto">
          <a:xfrm>
            <a:off x="642910" y="3214686"/>
            <a:ext cx="5072034"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9-Fluorenylmethoxycarbonyl (</a:t>
            </a:r>
            <a:r>
              <a:rPr kumimoji="0" lang="en-US" sz="1400" b="1" i="0" u="sng"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Fmoc</a:t>
            </a:r>
            <a:r>
              <a:rPr kumimoji="0" lang="en-US" sz="1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Group</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724" name="Rectangle 4"/>
          <p:cNvSpPr>
            <a:spLocks noChangeArrowheads="1"/>
          </p:cNvSpPr>
          <p:nvPr/>
        </p:nvSpPr>
        <p:spPr bwMode="auto">
          <a:xfrm>
            <a:off x="571472" y="3643314"/>
            <a:ext cx="821537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group is completely </a:t>
            </a:r>
            <a:r>
              <a:rPr kumimoji="0" lang="en-US" sz="1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stable to acids </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and to a large extent to catalytic hydrogenation, although prolonged catalytic hydrogenation can cleave the group (this surprising reactivity of </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Fmoc</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to catalytic hydrogenation has been attributed to the β-</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phenylethyloxy</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skeleton that can be fragmented through </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hydrogenolysis</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Preparation:</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9-Fluorenylmethyl </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chloroformate</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Fmoc-Cl</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Fmoc-Cl</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are the favored reagents for introducing the </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Fmocgroup</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Fmoc-Cl</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commercially </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vailable</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(also prepared by the action of phosgene on 9-fluorenyl methanol) and storable for a long time under anhydrous conditions at low temperature.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Cleavage: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Fmoc</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group is </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deblocked</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by </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nonhydrolytic</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base treatment by a variety of organic amines, but most efficiently by unhindered cyclic amines such as </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piperidine</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morpholine</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 polar solvents such as DMF.</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E566884D-C400-4860-9E72-573727C62D1F}" type="slidenum">
              <a:rPr lang="ar-IQ" smtClean="0"/>
              <a:pPr/>
              <a:t>18</a:t>
            </a:fld>
            <a:endParaRPr lang="ar-IQ"/>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2"/>
          <a:srcRect/>
          <a:stretch>
            <a:fillRect/>
          </a:stretch>
        </p:blipFill>
        <p:spPr bwMode="auto">
          <a:xfrm>
            <a:off x="1285852" y="285728"/>
            <a:ext cx="5857916" cy="3071834"/>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E566884D-C400-4860-9E72-573727C62D1F}" type="slidenum">
              <a:rPr lang="ar-IQ" smtClean="0"/>
              <a:pPr/>
              <a:t>19</a:t>
            </a:fld>
            <a:endParaRPr lang="ar-IQ"/>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357166"/>
            <a:ext cx="8643998" cy="6647974"/>
          </a:xfrm>
          <a:prstGeom prst="rect">
            <a:avLst/>
          </a:prstGeom>
        </p:spPr>
        <p:txBody>
          <a:bodyPr wrap="square">
            <a:spAutoFit/>
          </a:bodyPr>
          <a:lstStyle/>
          <a:p>
            <a:pPr algn="l" rtl="0">
              <a:lnSpc>
                <a:spcPct val="150000"/>
              </a:lnSpc>
            </a:pPr>
            <a:r>
              <a:rPr lang="en-US" b="1" dirty="0" smtClean="0">
                <a:latin typeface="Times New Roman" pitchFamily="18" charset="0"/>
                <a:cs typeface="Times New Roman" pitchFamily="18" charset="0"/>
              </a:rPr>
              <a:t>CARBAMATES </a:t>
            </a:r>
          </a:p>
          <a:p>
            <a:pPr algn="l" rtl="0">
              <a:lnSpc>
                <a:spcPct val="150000"/>
              </a:lnSpc>
            </a:pPr>
            <a:endParaRPr lang="en-US" dirty="0" smtClean="0">
              <a:latin typeface="Times New Roman" pitchFamily="18" charset="0"/>
              <a:cs typeface="Times New Roman" pitchFamily="18" charset="0"/>
            </a:endParaRPr>
          </a:p>
          <a:p>
            <a:pPr algn="l" rtl="0">
              <a:lnSpc>
                <a:spcPct val="150000"/>
              </a:lnSpc>
            </a:pPr>
            <a:r>
              <a:rPr lang="en-US" dirty="0" err="1" smtClean="0">
                <a:latin typeface="Times New Roman" pitchFamily="18" charset="0"/>
                <a:cs typeface="Times New Roman" pitchFamily="18" charset="0"/>
              </a:rPr>
              <a:t>Carbamates</a:t>
            </a:r>
            <a:r>
              <a:rPr lang="en-US" dirty="0" smtClean="0">
                <a:latin typeface="Times New Roman" pitchFamily="18" charset="0"/>
                <a:cs typeface="Times New Roman" pitchFamily="18" charset="0"/>
              </a:rPr>
              <a:t> can be used as protective groups for amino acids to </a:t>
            </a:r>
            <a:r>
              <a:rPr lang="en-US" u="sng" dirty="0" smtClean="0">
                <a:solidFill>
                  <a:srgbClr val="FF0000"/>
                </a:solidFill>
                <a:latin typeface="Times New Roman" pitchFamily="18" charset="0"/>
                <a:cs typeface="Times New Roman" pitchFamily="18" charset="0"/>
              </a:rPr>
              <a:t>minimize </a:t>
            </a:r>
            <a:r>
              <a:rPr lang="en-US" u="sng" dirty="0" err="1" smtClean="0">
                <a:solidFill>
                  <a:srgbClr val="FF0000"/>
                </a:solidFill>
                <a:latin typeface="Times New Roman" pitchFamily="18" charset="0"/>
                <a:cs typeface="Times New Roman" pitchFamily="18" charset="0"/>
              </a:rPr>
              <a:t>racemization</a:t>
            </a:r>
            <a:r>
              <a:rPr lang="en-US" u="sng" dirty="0" smtClean="0">
                <a:solidFill>
                  <a:srgbClr val="FF0000"/>
                </a:solidFill>
                <a:latin typeface="Times New Roman" pitchFamily="18" charset="0"/>
                <a:cs typeface="Times New Roman" pitchFamily="18" charset="0"/>
              </a:rPr>
              <a:t> </a:t>
            </a:r>
            <a:r>
              <a:rPr lang="en-US" dirty="0" smtClean="0">
                <a:latin typeface="Times New Roman" pitchFamily="18" charset="0"/>
                <a:cs typeface="Times New Roman" pitchFamily="18" charset="0"/>
              </a:rPr>
              <a:t>in peptide synthesis. Many </a:t>
            </a:r>
            <a:r>
              <a:rPr lang="en-US" dirty="0" err="1" smtClean="0">
                <a:latin typeface="Times New Roman" pitchFamily="18" charset="0"/>
                <a:cs typeface="Times New Roman" pitchFamily="18" charset="0"/>
              </a:rPr>
              <a:t>carbamates</a:t>
            </a:r>
            <a:r>
              <a:rPr lang="en-US" dirty="0" smtClean="0">
                <a:latin typeface="Times New Roman" pitchFamily="18" charset="0"/>
                <a:cs typeface="Times New Roman" pitchFamily="18" charset="0"/>
              </a:rPr>
              <a:t> have been used as protective groups. The most useful compounds (not necessarily the simplest structures) are</a:t>
            </a:r>
          </a:p>
          <a:p>
            <a:pPr algn="l" rtl="0">
              <a:lnSpc>
                <a:spcPct val="150000"/>
              </a:lnSpc>
            </a:pPr>
            <a:r>
              <a:rPr lang="en-US" dirty="0" smtClean="0">
                <a:latin typeface="Times New Roman" pitchFamily="18" charset="0"/>
                <a:cs typeface="Times New Roman" pitchFamily="18" charset="0"/>
              </a:rPr>
              <a:t>a)  t-butyl (BOC), readily cleaved by acidic hydrolysis;</a:t>
            </a:r>
          </a:p>
          <a:p>
            <a:pPr algn="l" rtl="0">
              <a:lnSpc>
                <a:spcPct val="150000"/>
              </a:lnSpc>
            </a:pPr>
            <a:r>
              <a:rPr lang="en-US" dirty="0" smtClean="0">
                <a:latin typeface="Times New Roman" pitchFamily="18" charset="0"/>
                <a:cs typeface="Times New Roman" pitchFamily="18" charset="0"/>
              </a:rPr>
              <a:t>b) benzyl (</a:t>
            </a:r>
            <a:r>
              <a:rPr lang="en-US" dirty="0" err="1" smtClean="0">
                <a:latin typeface="Times New Roman" pitchFamily="18" charset="0"/>
                <a:cs typeface="Times New Roman" pitchFamily="18" charset="0"/>
              </a:rPr>
              <a:t>Cbz</a:t>
            </a:r>
            <a:r>
              <a:rPr lang="en-US" dirty="0" smtClean="0">
                <a:latin typeface="Times New Roman" pitchFamily="18" charset="0"/>
                <a:cs typeface="Times New Roman" pitchFamily="18" charset="0"/>
              </a:rPr>
              <a:t> or Z), cleaved by catalytic </a:t>
            </a:r>
            <a:r>
              <a:rPr lang="en-US" dirty="0" err="1" smtClean="0">
                <a:latin typeface="Times New Roman" pitchFamily="18" charset="0"/>
                <a:cs typeface="Times New Roman" pitchFamily="18" charset="0"/>
              </a:rPr>
              <a:t>hydrogenolysis</a:t>
            </a:r>
            <a:r>
              <a:rPr lang="en-US" dirty="0" smtClean="0">
                <a:latin typeface="Times New Roman" pitchFamily="18" charset="0"/>
                <a:cs typeface="Times New Roman" pitchFamily="18" charset="0"/>
              </a:rPr>
              <a:t>,   </a:t>
            </a:r>
          </a:p>
          <a:p>
            <a:pPr algn="l" rtl="0">
              <a:lnSpc>
                <a:spcPct val="150000"/>
              </a:lnSpc>
            </a:pPr>
            <a:r>
              <a:rPr lang="en-US" dirty="0" smtClean="0">
                <a:latin typeface="Times New Roman" pitchFamily="18" charset="0"/>
                <a:cs typeface="Times New Roman" pitchFamily="18" charset="0"/>
              </a:rPr>
              <a:t>c) 2,4-dichlorobenzyl, stable to the acid-catalyzed hydrolysis of benzyl and t-butyl </a:t>
            </a:r>
            <a:r>
              <a:rPr lang="en-US" dirty="0" err="1" smtClean="0">
                <a:latin typeface="Times New Roman" pitchFamily="18" charset="0"/>
                <a:cs typeface="Times New Roman" pitchFamily="18" charset="0"/>
              </a:rPr>
              <a:t>carbamates</a:t>
            </a:r>
            <a:r>
              <a:rPr lang="en-US" dirty="0" smtClean="0">
                <a:latin typeface="Times New Roman" pitchFamily="18" charset="0"/>
                <a:cs typeface="Times New Roman" pitchFamily="18" charset="0"/>
              </a:rPr>
              <a:t>; </a:t>
            </a:r>
          </a:p>
          <a:p>
            <a:pPr algn="l" rtl="0">
              <a:lnSpc>
                <a:spcPct val="150000"/>
              </a:lnSpc>
            </a:pPr>
            <a:r>
              <a:rPr lang="en-US" dirty="0" smtClean="0">
                <a:latin typeface="Times New Roman" pitchFamily="18" charset="0"/>
                <a:cs typeface="Times New Roman" pitchFamily="18" charset="0"/>
              </a:rPr>
              <a:t>d) 2-(</a:t>
            </a:r>
            <a:r>
              <a:rPr lang="en-US" dirty="0" err="1" smtClean="0">
                <a:latin typeface="Times New Roman" pitchFamily="18" charset="0"/>
                <a:cs typeface="Times New Roman" pitchFamily="18" charset="0"/>
              </a:rPr>
              <a:t>biphenylyl</a:t>
            </a:r>
            <a:r>
              <a:rPr lang="en-US" dirty="0" smtClean="0">
                <a:latin typeface="Times New Roman" pitchFamily="18" charset="0"/>
                <a:cs typeface="Times New Roman" pitchFamily="18" charset="0"/>
              </a:rPr>
              <a:t>)isopropyl, cleaved more easily than t-butyl </a:t>
            </a:r>
            <a:r>
              <a:rPr lang="en-US" dirty="0" err="1" smtClean="0">
                <a:latin typeface="Times New Roman" pitchFamily="18" charset="0"/>
                <a:cs typeface="Times New Roman" pitchFamily="18" charset="0"/>
              </a:rPr>
              <a:t>carbamate</a:t>
            </a:r>
            <a:r>
              <a:rPr lang="en-US" dirty="0" smtClean="0">
                <a:latin typeface="Times New Roman" pitchFamily="18" charset="0"/>
                <a:cs typeface="Times New Roman" pitchFamily="18" charset="0"/>
              </a:rPr>
              <a:t> by dilute acetic acid. E)  9-fluorenylmethyl, cleaved by </a:t>
            </a:r>
            <a:r>
              <a:rPr lang="el-GR" dirty="0" smtClean="0">
                <a:latin typeface="Times New Roman" pitchFamily="18" charset="0"/>
                <a:cs typeface="Times New Roman" pitchFamily="18" charset="0"/>
              </a:rPr>
              <a:t>α</a:t>
            </a:r>
            <a:r>
              <a:rPr lang="en-US" dirty="0" smtClean="0">
                <a:latin typeface="Times New Roman" pitchFamily="18" charset="0"/>
                <a:cs typeface="Times New Roman" pitchFamily="18" charset="0"/>
              </a:rPr>
              <a:t>-elimination with base.</a:t>
            </a:r>
          </a:p>
          <a:p>
            <a:pPr algn="l" rtl="0">
              <a:lnSpc>
                <a:spcPct val="150000"/>
              </a:lnSpc>
            </a:pPr>
            <a:r>
              <a:rPr lang="en-US" dirty="0" smtClean="0">
                <a:latin typeface="Times New Roman" pitchFamily="18" charset="0"/>
                <a:cs typeface="Times New Roman" pitchFamily="18" charset="0"/>
              </a:rPr>
              <a:t>f) </a:t>
            </a:r>
            <a:r>
              <a:rPr lang="en-US" dirty="0" err="1" smtClean="0">
                <a:latin typeface="Times New Roman" pitchFamily="18" charset="0"/>
                <a:cs typeface="Times New Roman" pitchFamily="18" charset="0"/>
              </a:rPr>
              <a:t>isonicotinyl</a:t>
            </a:r>
            <a:r>
              <a:rPr lang="en-US" dirty="0" smtClean="0">
                <a:latin typeface="Times New Roman" pitchFamily="18" charset="0"/>
                <a:cs typeface="Times New Roman" pitchFamily="18" charset="0"/>
              </a:rPr>
              <a:t>, cleaved by reduction with zinc in acetic acid.</a:t>
            </a:r>
          </a:p>
          <a:p>
            <a:pPr algn="l" rtl="0">
              <a:lnSpc>
                <a:spcPct val="150000"/>
              </a:lnSpc>
            </a:pPr>
            <a:r>
              <a:rPr lang="en-US" dirty="0" smtClean="0">
                <a:latin typeface="Times New Roman" pitchFamily="18" charset="0"/>
                <a:cs typeface="Times New Roman" pitchFamily="18" charset="0"/>
              </a:rPr>
              <a:t>g) 1-adamantyl, readily cleaved by </a:t>
            </a:r>
            <a:r>
              <a:rPr lang="en-US" dirty="0" err="1" smtClean="0">
                <a:latin typeface="Times New Roman" pitchFamily="18" charset="0"/>
                <a:cs typeface="Times New Roman" pitchFamily="18" charset="0"/>
              </a:rPr>
              <a:t>trifluoroacetic</a:t>
            </a:r>
            <a:r>
              <a:rPr lang="en-US" dirty="0" smtClean="0">
                <a:latin typeface="Times New Roman" pitchFamily="18" charset="0"/>
                <a:cs typeface="Times New Roman" pitchFamily="18" charset="0"/>
              </a:rPr>
              <a:t> acid.</a:t>
            </a:r>
          </a:p>
          <a:p>
            <a:pPr algn="l" rtl="0">
              <a:lnSpc>
                <a:spcPct val="150000"/>
              </a:lnSpc>
            </a:pPr>
            <a:r>
              <a:rPr lang="en-US" dirty="0" smtClean="0">
                <a:latin typeface="Times New Roman" pitchFamily="18" charset="0"/>
                <a:cs typeface="Times New Roman" pitchFamily="18" charset="0"/>
              </a:rPr>
              <a:t> h)  and </a:t>
            </a:r>
            <a:r>
              <a:rPr lang="en-US" dirty="0" err="1" smtClean="0">
                <a:latin typeface="Times New Roman" pitchFamily="18" charset="0"/>
                <a:cs typeface="Times New Roman" pitchFamily="18" charset="0"/>
              </a:rPr>
              <a:t>allyl</a:t>
            </a:r>
            <a:r>
              <a:rPr lang="en-US" dirty="0" smtClean="0">
                <a:latin typeface="Times New Roman" pitchFamily="18" charset="0"/>
                <a:cs typeface="Times New Roman" pitchFamily="18" charset="0"/>
              </a:rPr>
              <a:t>, readily cleaved by Pd-catalyzed </a:t>
            </a:r>
            <a:r>
              <a:rPr lang="en-US" dirty="0" err="1" smtClean="0">
                <a:latin typeface="Times New Roman" pitchFamily="18" charset="0"/>
                <a:cs typeface="Times New Roman" pitchFamily="18" charset="0"/>
              </a:rPr>
              <a:t>isomerization</a:t>
            </a:r>
            <a:r>
              <a:rPr lang="en-US" dirty="0" smtClean="0">
                <a:latin typeface="Times New Roman" pitchFamily="18" charset="0"/>
                <a:cs typeface="Times New Roman" pitchFamily="18" charset="0"/>
              </a:rPr>
              <a:t>. </a:t>
            </a:r>
          </a:p>
          <a:p>
            <a:pPr algn="l" rtl="0">
              <a:lnSpc>
                <a:spcPct val="150000"/>
              </a:lnSpc>
            </a:pPr>
            <a:endParaRPr lang="en-US" sz="1600" dirty="0" smtClean="0"/>
          </a:p>
          <a:p>
            <a:pPr algn="l" rtl="0">
              <a:lnSpc>
                <a:spcPct val="150000"/>
              </a:lnSpc>
            </a:pPr>
            <a:endParaRPr lang="ar-IQ" sz="1600" dirty="0"/>
          </a:p>
        </p:txBody>
      </p:sp>
      <p:sp>
        <p:nvSpPr>
          <p:cNvPr id="3" name="Slide Number Placeholder 2"/>
          <p:cNvSpPr>
            <a:spLocks noGrp="1"/>
          </p:cNvSpPr>
          <p:nvPr>
            <p:ph type="sldNum" sz="quarter" idx="12"/>
          </p:nvPr>
        </p:nvSpPr>
        <p:spPr/>
        <p:txBody>
          <a:bodyPr/>
          <a:lstStyle/>
          <a:p>
            <a:fld id="{E566884D-C400-4860-9E72-573727C62D1F}" type="slidenum">
              <a:rPr lang="ar-IQ" smtClean="0"/>
              <a:pPr/>
              <a:t>2</a:t>
            </a:fld>
            <a:endParaRPr lang="ar-IQ"/>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00100" y="500042"/>
            <a:ext cx="7929618" cy="1477328"/>
          </a:xfrm>
          <a:prstGeom prst="rect">
            <a:avLst/>
          </a:prstGeom>
        </p:spPr>
        <p:txBody>
          <a:bodyPr wrap="square">
            <a:spAutoFit/>
          </a:bodyPr>
          <a:lstStyle/>
          <a:p>
            <a:pPr algn="l" rtl="0"/>
            <a:r>
              <a:rPr lang="en-US" b="1" dirty="0" smtClean="0">
                <a:latin typeface="Times New Roman" pitchFamily="18" charset="0"/>
                <a:cs typeface="Times New Roman" pitchFamily="18" charset="0"/>
              </a:rPr>
              <a:t>t-Butyl (BOC) </a:t>
            </a:r>
            <a:r>
              <a:rPr lang="en-US" b="1" dirty="0" err="1" smtClean="0">
                <a:latin typeface="Times New Roman" pitchFamily="18" charset="0"/>
                <a:cs typeface="Times New Roman" pitchFamily="18" charset="0"/>
              </a:rPr>
              <a:t>Carbamate</a:t>
            </a:r>
            <a:r>
              <a:rPr lang="en-US" b="1" dirty="0" smtClean="0">
                <a:latin typeface="Times New Roman" pitchFamily="18" charset="0"/>
                <a:cs typeface="Times New Roman" pitchFamily="18" charset="0"/>
              </a:rPr>
              <a:t>: (CH3KCOC(O)NR2 </a:t>
            </a:r>
          </a:p>
          <a:p>
            <a:pPr algn="l" rtl="0"/>
            <a:endParaRPr lang="en-US" dirty="0" smtClean="0">
              <a:latin typeface="Times New Roman" pitchFamily="18" charset="0"/>
              <a:cs typeface="Times New Roman" pitchFamily="18" charset="0"/>
            </a:endParaRPr>
          </a:p>
          <a:p>
            <a:pPr algn="l" rtl="0"/>
            <a:r>
              <a:rPr lang="en-US" dirty="0" smtClean="0">
                <a:latin typeface="Times New Roman" pitchFamily="18" charset="0"/>
                <a:cs typeface="Times New Roman" pitchFamily="18" charset="0"/>
              </a:rPr>
              <a:t>The BOC group is used extensively in peptide synthesis for amine protection.</a:t>
            </a:r>
          </a:p>
          <a:p>
            <a:pPr algn="l" rtl="0"/>
            <a:r>
              <a:rPr lang="en-US" dirty="0" smtClean="0">
                <a:latin typeface="Times New Roman" pitchFamily="18" charset="0"/>
                <a:cs typeface="Times New Roman" pitchFamily="18" charset="0"/>
              </a:rPr>
              <a:t> It is not hydrolyzed under basic conditions and is inert to many other </a:t>
            </a:r>
            <a:r>
              <a:rPr lang="en-US" dirty="0" err="1" smtClean="0">
                <a:latin typeface="Times New Roman" pitchFamily="18" charset="0"/>
                <a:cs typeface="Times New Roman" pitchFamily="18" charset="0"/>
              </a:rPr>
              <a:t>nucleophilic</a:t>
            </a:r>
            <a:r>
              <a:rPr lang="en-US" dirty="0" smtClean="0">
                <a:latin typeface="Times New Roman" pitchFamily="18" charset="0"/>
                <a:cs typeface="Times New Roman" pitchFamily="18" charset="0"/>
              </a:rPr>
              <a:t> </a:t>
            </a:r>
          </a:p>
          <a:p>
            <a:pPr algn="l" rtl="0"/>
            <a:r>
              <a:rPr lang="en-US" dirty="0" smtClean="0">
                <a:latin typeface="Times New Roman" pitchFamily="18" charset="0"/>
                <a:cs typeface="Times New Roman" pitchFamily="18" charset="0"/>
              </a:rPr>
              <a:t>reagents. </a:t>
            </a:r>
            <a:endParaRPr lang="en-US" dirty="0">
              <a:latin typeface="Times New Roman" pitchFamily="18" charset="0"/>
              <a:cs typeface="Times New Roman" pitchFamily="18" charset="0"/>
            </a:endParaRPr>
          </a:p>
        </p:txBody>
      </p:sp>
      <p:sp>
        <p:nvSpPr>
          <p:cNvPr id="4" name="Rectangle 3"/>
          <p:cNvSpPr/>
          <p:nvPr/>
        </p:nvSpPr>
        <p:spPr>
          <a:xfrm>
            <a:off x="428596" y="2285992"/>
            <a:ext cx="8715404" cy="3693319"/>
          </a:xfrm>
          <a:prstGeom prst="rect">
            <a:avLst/>
          </a:prstGeom>
        </p:spPr>
        <p:txBody>
          <a:bodyPr wrap="square">
            <a:spAutoFit/>
          </a:bodyPr>
          <a:lstStyle/>
          <a:p>
            <a:pPr algn="l" rtl="0"/>
            <a:r>
              <a:rPr lang="en-US" dirty="0" smtClean="0">
                <a:latin typeface="Times New Roman" pitchFamily="18" charset="0"/>
                <a:cs typeface="Times New Roman" pitchFamily="18" charset="0"/>
              </a:rPr>
              <a:t>Formation </a:t>
            </a:r>
          </a:p>
          <a:p>
            <a:pPr marL="342900" indent="-342900" algn="l" rtl="0">
              <a:buAutoNum type="arabicPeriod"/>
            </a:pPr>
            <a:r>
              <a:rPr lang="en-US" dirty="0" smtClean="0">
                <a:latin typeface="Times New Roman" pitchFamily="18" charset="0"/>
                <a:cs typeface="Times New Roman" pitchFamily="18" charset="0"/>
              </a:rPr>
              <a:t>(B0C)2O, </a:t>
            </a:r>
            <a:r>
              <a:rPr lang="en-US" dirty="0" err="1" smtClean="0">
                <a:latin typeface="Times New Roman" pitchFamily="18" charset="0"/>
                <a:cs typeface="Times New Roman" pitchFamily="18" charset="0"/>
              </a:rPr>
              <a:t>NaOH</a:t>
            </a:r>
            <a:r>
              <a:rPr lang="en-US" dirty="0" smtClean="0">
                <a:latin typeface="Times New Roman" pitchFamily="18" charset="0"/>
                <a:cs typeface="Times New Roman" pitchFamily="18" charset="0"/>
              </a:rPr>
              <a:t>, H2O, 25°, 10-30 min, 75-95% yield. This is one of the more common methods for introduction of the BOC group. It has the advantage that the by-products are innocuous and easily removed.</a:t>
            </a:r>
          </a:p>
          <a:p>
            <a:pPr marL="342900" indent="-342900" algn="l" rtl="0"/>
            <a:r>
              <a:rPr lang="en-US" dirty="0" smtClean="0">
                <a:latin typeface="Times New Roman" pitchFamily="18" charset="0"/>
                <a:cs typeface="Times New Roman" pitchFamily="18" charset="0"/>
              </a:rPr>
              <a:t> </a:t>
            </a:r>
          </a:p>
          <a:p>
            <a:pPr algn="l" rtl="0"/>
            <a:r>
              <a:rPr lang="en-US" dirty="0" smtClean="0">
                <a:latin typeface="Times New Roman" pitchFamily="18" charset="0"/>
                <a:cs typeface="Times New Roman" pitchFamily="18" charset="0"/>
              </a:rPr>
              <a:t>2. (BOC)2O, TEA, </a:t>
            </a:r>
            <a:r>
              <a:rPr lang="en-US" dirty="0" err="1" smtClean="0">
                <a:latin typeface="Times New Roman" pitchFamily="18" charset="0"/>
                <a:cs typeface="Times New Roman" pitchFamily="18" charset="0"/>
              </a:rPr>
              <a:t>MeOH</a:t>
            </a:r>
            <a:r>
              <a:rPr lang="en-US" dirty="0" smtClean="0">
                <a:latin typeface="Times New Roman" pitchFamily="18" charset="0"/>
                <a:cs typeface="Times New Roman" pitchFamily="18" charset="0"/>
              </a:rPr>
              <a:t> or DMF, 40-50°, 87-99% yield. These non aqueous conditions were used in the protection of       -labeled amino acids so that the label would not be lost because of exchange with water </a:t>
            </a:r>
          </a:p>
          <a:p>
            <a:pPr algn="l" rtl="0"/>
            <a:endParaRPr lang="en-US" dirty="0" smtClean="0">
              <a:latin typeface="Times New Roman" pitchFamily="18" charset="0"/>
              <a:cs typeface="Times New Roman" pitchFamily="18" charset="0"/>
            </a:endParaRPr>
          </a:p>
          <a:p>
            <a:pPr algn="l" rtl="0"/>
            <a:r>
              <a:rPr lang="en-US" dirty="0" smtClean="0">
                <a:latin typeface="Times New Roman" pitchFamily="18" charset="0"/>
                <a:cs typeface="Times New Roman" pitchFamily="18" charset="0"/>
              </a:rPr>
              <a:t>3. (BOCJO, </a:t>
            </a:r>
            <a:r>
              <a:rPr lang="en-US" dirty="0" err="1" smtClean="0">
                <a:latin typeface="Times New Roman" pitchFamily="18" charset="0"/>
                <a:cs typeface="Times New Roman" pitchFamily="18" charset="0"/>
              </a:rPr>
              <a:t>EtOH</a:t>
            </a:r>
            <a:r>
              <a:rPr lang="en-US" dirty="0" smtClean="0">
                <a:latin typeface="Times New Roman" pitchFamily="18" charset="0"/>
                <a:cs typeface="Times New Roman" pitchFamily="18" charset="0"/>
              </a:rPr>
              <a:t> or </a:t>
            </a:r>
            <a:r>
              <a:rPr lang="en-US" dirty="0" err="1" smtClean="0">
                <a:latin typeface="Times New Roman" pitchFamily="18" charset="0"/>
                <a:cs typeface="Times New Roman" pitchFamily="18" charset="0"/>
              </a:rPr>
              <a:t>MeOH</a:t>
            </a:r>
            <a:r>
              <a:rPr lang="en-US" dirty="0" smtClean="0">
                <a:latin typeface="Times New Roman" pitchFamily="18" charset="0"/>
                <a:cs typeface="Times New Roman" pitchFamily="18" charset="0"/>
              </a:rPr>
              <a:t>, NaHCO3, ultrasound, 84-100% yield.</a:t>
            </a:r>
          </a:p>
          <a:p>
            <a:pPr algn="l" rtl="0"/>
            <a:endParaRPr lang="en-US" dirty="0" smtClean="0">
              <a:latin typeface="Times New Roman" pitchFamily="18" charset="0"/>
              <a:cs typeface="Times New Roman" pitchFamily="18" charset="0"/>
            </a:endParaRPr>
          </a:p>
          <a:p>
            <a:pPr algn="l" rtl="0"/>
            <a:r>
              <a:rPr lang="en-US" dirty="0" smtClean="0">
                <a:latin typeface="Times New Roman" pitchFamily="18" charset="0"/>
                <a:cs typeface="Times New Roman" pitchFamily="18" charset="0"/>
              </a:rPr>
              <a:t>4. (BOCJO, Me4NOH-5H2O, CH,CN, 88-100% yield. These conditions were found to be very good for </a:t>
            </a:r>
            <a:r>
              <a:rPr lang="en-US" dirty="0" err="1" smtClean="0">
                <a:latin typeface="Times New Roman" pitchFamily="18" charset="0"/>
                <a:cs typeface="Times New Roman" pitchFamily="18" charset="0"/>
              </a:rPr>
              <a:t>sterically</a:t>
            </a:r>
            <a:r>
              <a:rPr lang="en-US" dirty="0" smtClean="0">
                <a:latin typeface="Times New Roman" pitchFamily="18" charset="0"/>
                <a:cs typeface="Times New Roman" pitchFamily="18" charset="0"/>
              </a:rPr>
              <a:t> hindered amino acids.</a:t>
            </a:r>
            <a:endParaRPr lang="en-US" dirty="0">
              <a:latin typeface="Times New Roman" pitchFamily="18" charset="0"/>
              <a:cs typeface="Times New Roman" pitchFamily="18" charset="0"/>
            </a:endParaRPr>
          </a:p>
        </p:txBody>
      </p:sp>
      <p:pic>
        <p:nvPicPr>
          <p:cNvPr id="2" name="Picture 2"/>
          <p:cNvPicPr>
            <a:picLocks noChangeAspect="1" noChangeArrowheads="1"/>
          </p:cNvPicPr>
          <p:nvPr/>
        </p:nvPicPr>
        <p:blipFill>
          <a:blip r:embed="rId2"/>
          <a:srcRect/>
          <a:stretch>
            <a:fillRect/>
          </a:stretch>
        </p:blipFill>
        <p:spPr bwMode="auto">
          <a:xfrm>
            <a:off x="3286116" y="3929066"/>
            <a:ext cx="357190" cy="280649"/>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E566884D-C400-4860-9E72-573727C62D1F}" type="slidenum">
              <a:rPr lang="ar-IQ" smtClean="0"/>
              <a:pPr/>
              <a:t>3</a:t>
            </a:fld>
            <a:endParaRPr lang="ar-IQ"/>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l="32353" t="14810" b="52608"/>
          <a:stretch>
            <a:fillRect/>
          </a:stretch>
        </p:blipFill>
        <p:spPr bwMode="auto">
          <a:xfrm>
            <a:off x="571472" y="1428736"/>
            <a:ext cx="5429288" cy="865533"/>
          </a:xfrm>
          <a:prstGeom prst="rect">
            <a:avLst/>
          </a:prstGeom>
          <a:noFill/>
          <a:ln w="9525">
            <a:noFill/>
            <a:miter lim="800000"/>
            <a:headEnd/>
            <a:tailEnd/>
          </a:ln>
          <a:effectLst/>
        </p:spPr>
      </p:pic>
      <p:sp>
        <p:nvSpPr>
          <p:cNvPr id="4" name="Rectangle 3"/>
          <p:cNvSpPr/>
          <p:nvPr/>
        </p:nvSpPr>
        <p:spPr>
          <a:xfrm>
            <a:off x="357158" y="500042"/>
            <a:ext cx="8786842" cy="646331"/>
          </a:xfrm>
          <a:prstGeom prst="rect">
            <a:avLst/>
          </a:prstGeom>
        </p:spPr>
        <p:txBody>
          <a:bodyPr wrap="square">
            <a:spAutoFit/>
          </a:bodyPr>
          <a:lstStyle/>
          <a:p>
            <a:pPr algn="l" rtl="0"/>
            <a:r>
              <a:rPr lang="en-US" dirty="0" smtClean="0">
                <a:latin typeface="Times New Roman" pitchFamily="18" charset="0"/>
                <a:cs typeface="Times New Roman" pitchFamily="18" charset="0"/>
              </a:rPr>
              <a:t>5-  Mono protection of small </a:t>
            </a:r>
            <a:r>
              <a:rPr lang="en-US" dirty="0" err="1" smtClean="0">
                <a:latin typeface="Times New Roman" pitchFamily="18" charset="0"/>
                <a:cs typeface="Times New Roman" pitchFamily="18" charset="0"/>
              </a:rPr>
              <a:t>diamines</a:t>
            </a:r>
            <a:r>
              <a:rPr lang="en-US" dirty="0" smtClean="0">
                <a:latin typeface="Times New Roman" pitchFamily="18" charset="0"/>
                <a:cs typeface="Times New Roman" pitchFamily="18" charset="0"/>
              </a:rPr>
              <a:t> [H</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N(CH</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)nNH</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[n= 2-6] is achieved by reacting an excess of the amine with (BOC)2O in </a:t>
            </a:r>
            <a:r>
              <a:rPr lang="en-US" dirty="0" err="1" smtClean="0">
                <a:latin typeface="Times New Roman" pitchFamily="18" charset="0"/>
                <a:cs typeface="Times New Roman" pitchFamily="18" charset="0"/>
              </a:rPr>
              <a:t>dioxane</a:t>
            </a:r>
            <a:r>
              <a:rPr lang="en-US" dirty="0" smtClean="0">
                <a:latin typeface="Times New Roman" pitchFamily="18" charset="0"/>
                <a:cs typeface="Times New Roman" pitchFamily="18" charset="0"/>
              </a:rPr>
              <a:t>    (75-90% yield).</a:t>
            </a:r>
            <a:endParaRPr lang="en-US"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a:srcRect/>
          <a:stretch>
            <a:fillRect/>
          </a:stretch>
        </p:blipFill>
        <p:spPr bwMode="auto">
          <a:xfrm>
            <a:off x="928662" y="2357430"/>
            <a:ext cx="4807356" cy="1443268"/>
          </a:xfrm>
          <a:prstGeom prst="rect">
            <a:avLst/>
          </a:prstGeom>
          <a:noFill/>
          <a:ln w="9525">
            <a:noFill/>
            <a:miter lim="800000"/>
            <a:headEnd/>
            <a:tailEnd/>
          </a:ln>
          <a:effectLst/>
        </p:spPr>
      </p:pic>
      <p:pic>
        <p:nvPicPr>
          <p:cNvPr id="2051" name="Picture 3"/>
          <p:cNvPicPr>
            <a:picLocks noChangeAspect="1" noChangeArrowheads="1"/>
          </p:cNvPicPr>
          <p:nvPr/>
        </p:nvPicPr>
        <p:blipFill>
          <a:blip r:embed="rId4"/>
          <a:srcRect/>
          <a:stretch>
            <a:fillRect/>
          </a:stretch>
        </p:blipFill>
        <p:spPr bwMode="auto">
          <a:xfrm>
            <a:off x="857224" y="4071942"/>
            <a:ext cx="4929222" cy="913203"/>
          </a:xfrm>
          <a:prstGeom prst="rect">
            <a:avLst/>
          </a:prstGeom>
          <a:noFill/>
          <a:ln w="9525">
            <a:noFill/>
            <a:miter lim="800000"/>
            <a:headEnd/>
            <a:tailEnd/>
          </a:ln>
          <a:effectLst/>
        </p:spPr>
      </p:pic>
      <p:pic>
        <p:nvPicPr>
          <p:cNvPr id="7" name="Picture 2"/>
          <p:cNvPicPr>
            <a:picLocks noChangeAspect="1" noChangeArrowheads="1"/>
          </p:cNvPicPr>
          <p:nvPr/>
        </p:nvPicPr>
        <p:blipFill>
          <a:blip r:embed="rId5"/>
          <a:srcRect/>
          <a:stretch>
            <a:fillRect/>
          </a:stretch>
        </p:blipFill>
        <p:spPr bwMode="auto">
          <a:xfrm>
            <a:off x="785786" y="5429264"/>
            <a:ext cx="4286280" cy="849758"/>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E566884D-C400-4860-9E72-573727C62D1F}" type="slidenum">
              <a:rPr lang="ar-IQ" smtClean="0"/>
              <a:pPr/>
              <a:t>4</a:t>
            </a:fld>
            <a:endParaRPr lang="ar-IQ"/>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srcRect t="47392" b="-12556"/>
          <a:stretch>
            <a:fillRect/>
          </a:stretch>
        </p:blipFill>
        <p:spPr bwMode="auto">
          <a:xfrm>
            <a:off x="0" y="500042"/>
            <a:ext cx="6715172" cy="1571636"/>
          </a:xfrm>
          <a:prstGeom prst="rect">
            <a:avLst/>
          </a:prstGeom>
          <a:noFill/>
          <a:ln w="9525">
            <a:noFill/>
            <a:miter lim="800000"/>
            <a:headEnd/>
            <a:tailEnd/>
          </a:ln>
          <a:effectLst/>
        </p:spPr>
      </p:pic>
      <p:sp>
        <p:nvSpPr>
          <p:cNvPr id="4" name="Rectangle 3"/>
          <p:cNvSpPr/>
          <p:nvPr/>
        </p:nvSpPr>
        <p:spPr>
          <a:xfrm>
            <a:off x="285720" y="3429000"/>
            <a:ext cx="8429684" cy="646331"/>
          </a:xfrm>
          <a:prstGeom prst="rect">
            <a:avLst/>
          </a:prstGeom>
        </p:spPr>
        <p:txBody>
          <a:bodyPr wrap="square">
            <a:spAutoFit/>
          </a:bodyPr>
          <a:lstStyle/>
          <a:p>
            <a:pPr algn="l" rtl="0"/>
            <a:r>
              <a:rPr lang="en-US" dirty="0" smtClean="0"/>
              <a:t>3 M HC1, </a:t>
            </a:r>
            <a:r>
              <a:rPr lang="en-US" dirty="0" err="1" smtClean="0"/>
              <a:t>EtOAc</a:t>
            </a:r>
            <a:r>
              <a:rPr lang="en-US" dirty="0" smtClean="0"/>
              <a:t>, 25°, 30 min, 96% yield.10 With </a:t>
            </a:r>
            <a:r>
              <a:rPr lang="en-US" dirty="0" err="1" smtClean="0"/>
              <a:t>MeOH</a:t>
            </a:r>
            <a:r>
              <a:rPr lang="en-US" dirty="0" smtClean="0"/>
              <a:t> as the solvent, a </a:t>
            </a:r>
            <a:r>
              <a:rPr lang="en-US" dirty="0" err="1" smtClean="0"/>
              <a:t>diphenylmethyl</a:t>
            </a:r>
            <a:r>
              <a:rPr lang="en-US" dirty="0" smtClean="0"/>
              <a:t> ester is not affected. </a:t>
            </a:r>
            <a:endParaRPr lang="ar-IQ" dirty="0"/>
          </a:p>
        </p:txBody>
      </p:sp>
      <p:pic>
        <p:nvPicPr>
          <p:cNvPr id="3075" name="Picture 3"/>
          <p:cNvPicPr>
            <a:picLocks noChangeAspect="1" noChangeArrowheads="1"/>
          </p:cNvPicPr>
          <p:nvPr/>
        </p:nvPicPr>
        <p:blipFill>
          <a:blip r:embed="rId3"/>
          <a:srcRect/>
          <a:stretch>
            <a:fillRect/>
          </a:stretch>
        </p:blipFill>
        <p:spPr bwMode="auto">
          <a:xfrm>
            <a:off x="714348" y="4071942"/>
            <a:ext cx="4286280" cy="2528493"/>
          </a:xfrm>
          <a:prstGeom prst="rect">
            <a:avLst/>
          </a:prstGeom>
          <a:noFill/>
          <a:ln w="9525">
            <a:noFill/>
            <a:miter lim="800000"/>
            <a:headEnd/>
            <a:tailEnd/>
          </a:ln>
          <a:effectLst/>
        </p:spPr>
      </p:pic>
      <p:sp>
        <p:nvSpPr>
          <p:cNvPr id="6" name="TextBox 5"/>
          <p:cNvSpPr txBox="1"/>
          <p:nvPr/>
        </p:nvSpPr>
        <p:spPr>
          <a:xfrm>
            <a:off x="3098077" y="1214422"/>
            <a:ext cx="2642776" cy="923330"/>
          </a:xfrm>
          <a:prstGeom prst="rect">
            <a:avLst/>
          </a:prstGeom>
          <a:noFill/>
        </p:spPr>
        <p:txBody>
          <a:bodyPr wrap="none" rtlCol="1">
            <a:spAutoFit/>
          </a:bodyPr>
          <a:lstStyle/>
          <a:p>
            <a:r>
              <a:rPr lang="en-US" dirty="0" err="1" smtClean="0"/>
              <a:t>Chloro</a:t>
            </a:r>
            <a:r>
              <a:rPr lang="en-US" dirty="0" smtClean="0"/>
              <a:t> </a:t>
            </a:r>
            <a:r>
              <a:rPr lang="en-US" dirty="0" err="1" smtClean="0"/>
              <a:t>catecole</a:t>
            </a:r>
            <a:r>
              <a:rPr lang="en-US" dirty="0" smtClean="0"/>
              <a:t> </a:t>
            </a:r>
            <a:r>
              <a:rPr lang="en-US" dirty="0" err="1" smtClean="0"/>
              <a:t>boran</a:t>
            </a:r>
            <a:endParaRPr lang="en-US" dirty="0" smtClean="0"/>
          </a:p>
          <a:p>
            <a:pPr algn="l" rtl="0"/>
            <a:r>
              <a:rPr lang="en-US" dirty="0" smtClean="0"/>
              <a:t>Or  </a:t>
            </a:r>
            <a:r>
              <a:rPr lang="en-US" dirty="0" err="1" smtClean="0"/>
              <a:t>bromo</a:t>
            </a:r>
            <a:r>
              <a:rPr lang="en-US" dirty="0" smtClean="0"/>
              <a:t> </a:t>
            </a:r>
            <a:r>
              <a:rPr lang="en-US" dirty="0" err="1" smtClean="0"/>
              <a:t>catecole</a:t>
            </a:r>
            <a:r>
              <a:rPr lang="en-US" dirty="0" smtClean="0"/>
              <a:t> </a:t>
            </a:r>
            <a:r>
              <a:rPr lang="en-US" dirty="0" err="1" smtClean="0"/>
              <a:t>boran</a:t>
            </a:r>
            <a:endParaRPr lang="ar-IQ" dirty="0" smtClean="0"/>
          </a:p>
          <a:p>
            <a:pPr algn="l" rtl="0"/>
            <a:endParaRPr lang="ar-IQ" dirty="0"/>
          </a:p>
        </p:txBody>
      </p:sp>
      <p:pic>
        <p:nvPicPr>
          <p:cNvPr id="3076" name="Picture 4"/>
          <p:cNvPicPr>
            <a:picLocks noChangeAspect="1" noChangeArrowheads="1"/>
          </p:cNvPicPr>
          <p:nvPr/>
        </p:nvPicPr>
        <p:blipFill>
          <a:blip r:embed="rId4"/>
          <a:srcRect/>
          <a:stretch>
            <a:fillRect/>
          </a:stretch>
        </p:blipFill>
        <p:spPr bwMode="auto">
          <a:xfrm>
            <a:off x="857224" y="2000240"/>
            <a:ext cx="6762797" cy="857256"/>
          </a:xfrm>
          <a:prstGeom prst="rect">
            <a:avLst/>
          </a:prstGeom>
          <a:noFill/>
          <a:ln w="9525">
            <a:noFill/>
            <a:miter lim="800000"/>
            <a:headEnd/>
            <a:tailEnd/>
          </a:ln>
          <a:effectLst/>
        </p:spPr>
      </p:pic>
      <p:sp>
        <p:nvSpPr>
          <p:cNvPr id="7" name="Slide Number Placeholder 6"/>
          <p:cNvSpPr>
            <a:spLocks noGrp="1"/>
          </p:cNvSpPr>
          <p:nvPr>
            <p:ph type="sldNum" sz="quarter" idx="12"/>
          </p:nvPr>
        </p:nvSpPr>
        <p:spPr/>
        <p:txBody>
          <a:bodyPr/>
          <a:lstStyle/>
          <a:p>
            <a:fld id="{E566884D-C400-4860-9E72-573727C62D1F}" type="slidenum">
              <a:rPr lang="ar-IQ" smtClean="0"/>
              <a:pPr/>
              <a:t>5</a:t>
            </a:fld>
            <a:endParaRPr lang="ar-IQ"/>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571480"/>
            <a:ext cx="4572000" cy="369332"/>
          </a:xfrm>
          <a:prstGeom prst="rect">
            <a:avLst/>
          </a:prstGeom>
        </p:spPr>
        <p:txBody>
          <a:bodyPr>
            <a:spAutoFit/>
          </a:bodyPr>
          <a:lstStyle/>
          <a:p>
            <a:r>
              <a:rPr lang="en-US" b="1" dirty="0" smtClean="0"/>
              <a:t>Methyl and Ethyl </a:t>
            </a:r>
            <a:r>
              <a:rPr lang="en-US" b="1" dirty="0" err="1" smtClean="0"/>
              <a:t>Carbamate</a:t>
            </a:r>
            <a:r>
              <a:rPr lang="en-US" b="1" dirty="0" smtClean="0"/>
              <a:t>: CH</a:t>
            </a:r>
            <a:r>
              <a:rPr lang="en-US" b="1" baseline="-25000" dirty="0" smtClean="0"/>
              <a:t>3</a:t>
            </a:r>
            <a:r>
              <a:rPr lang="en-US" b="1" dirty="0" smtClean="0"/>
              <a:t>OC(O)NR</a:t>
            </a:r>
            <a:r>
              <a:rPr lang="en-US" b="1" baseline="-25000" dirty="0" smtClean="0"/>
              <a:t>2</a:t>
            </a:r>
            <a:r>
              <a:rPr lang="en-US" b="1" dirty="0" smtClean="0"/>
              <a:t> </a:t>
            </a:r>
            <a:endParaRPr lang="en-US" b="1" dirty="0"/>
          </a:p>
        </p:txBody>
      </p:sp>
      <p:sp>
        <p:nvSpPr>
          <p:cNvPr id="3" name="Rectangle 2"/>
          <p:cNvSpPr/>
          <p:nvPr/>
        </p:nvSpPr>
        <p:spPr>
          <a:xfrm>
            <a:off x="1298468" y="928670"/>
            <a:ext cx="3153876" cy="369332"/>
          </a:xfrm>
          <a:prstGeom prst="rect">
            <a:avLst/>
          </a:prstGeom>
        </p:spPr>
        <p:txBody>
          <a:bodyPr wrap="none">
            <a:spAutoFit/>
          </a:bodyPr>
          <a:lstStyle/>
          <a:p>
            <a:r>
              <a:rPr lang="pl-PL" dirty="0" smtClean="0"/>
              <a:t>CH</a:t>
            </a:r>
            <a:r>
              <a:rPr lang="pl-PL" baseline="-25000" dirty="0" smtClean="0"/>
              <a:t>3</a:t>
            </a:r>
            <a:r>
              <a:rPr lang="pl-PL" dirty="0" smtClean="0"/>
              <a:t>OCOC1, K</a:t>
            </a:r>
            <a:r>
              <a:rPr lang="pl-PL" baseline="-25000" dirty="0" smtClean="0"/>
              <a:t>2</a:t>
            </a:r>
            <a:r>
              <a:rPr lang="pl-PL" dirty="0" smtClean="0"/>
              <a:t>CO</a:t>
            </a:r>
            <a:r>
              <a:rPr lang="pl-PL" baseline="-25000" dirty="0" smtClean="0"/>
              <a:t>3</a:t>
            </a:r>
            <a:r>
              <a:rPr lang="pl-PL" dirty="0" smtClean="0"/>
              <a:t>, reflux 12 h. </a:t>
            </a:r>
            <a:endParaRPr lang="ar-IQ" dirty="0"/>
          </a:p>
        </p:txBody>
      </p:sp>
      <p:sp>
        <p:nvSpPr>
          <p:cNvPr id="4" name="Rectangle 3"/>
          <p:cNvSpPr/>
          <p:nvPr/>
        </p:nvSpPr>
        <p:spPr>
          <a:xfrm>
            <a:off x="642910" y="1357299"/>
            <a:ext cx="8501090" cy="3416320"/>
          </a:xfrm>
          <a:prstGeom prst="rect">
            <a:avLst/>
          </a:prstGeom>
        </p:spPr>
        <p:txBody>
          <a:bodyPr wrap="square">
            <a:spAutoFit/>
          </a:bodyPr>
          <a:lstStyle/>
          <a:p>
            <a:pPr algn="l" rtl="0"/>
            <a:r>
              <a:rPr lang="en-US" dirty="0" smtClean="0"/>
              <a:t>Cleavage </a:t>
            </a:r>
          </a:p>
          <a:p>
            <a:pPr algn="l" rtl="0"/>
            <a:r>
              <a:rPr lang="en-US" dirty="0" smtClean="0"/>
              <a:t>             1.  n-</a:t>
            </a:r>
            <a:r>
              <a:rPr lang="en-US" dirty="0" err="1" smtClean="0"/>
              <a:t>PrSLi</a:t>
            </a:r>
            <a:r>
              <a:rPr lang="en-US" dirty="0" smtClean="0"/>
              <a:t>, 0°, 8.5 h, 75-80% yield </a:t>
            </a:r>
          </a:p>
          <a:p>
            <a:pPr algn="l" rtl="0"/>
            <a:r>
              <a:rPr lang="en-US" dirty="0" smtClean="0"/>
              <a:t>              2. Me3SiI ,50°, 70%   yield.</a:t>
            </a:r>
          </a:p>
          <a:p>
            <a:pPr algn="l" rtl="0"/>
            <a:r>
              <a:rPr lang="en-US" dirty="0" smtClean="0"/>
              <a:t>              </a:t>
            </a:r>
            <a:r>
              <a:rPr lang="az-Cyrl-AZ" dirty="0" smtClean="0"/>
              <a:t>3. КОН, Н2О, </a:t>
            </a:r>
            <a:r>
              <a:rPr lang="en-US" dirty="0" smtClean="0"/>
              <a:t>ethylene glycol, 100°, 12 h, 88% yield. </a:t>
            </a:r>
          </a:p>
          <a:p>
            <a:pPr algn="l" rtl="0"/>
            <a:r>
              <a:rPr lang="en-US" dirty="0" smtClean="0"/>
              <a:t>              4. </a:t>
            </a:r>
            <a:r>
              <a:rPr lang="en-US" dirty="0" err="1" smtClean="0"/>
              <a:t>HBr</a:t>
            </a:r>
            <a:r>
              <a:rPr lang="en-US" dirty="0" smtClean="0"/>
              <a:t>, </a:t>
            </a:r>
            <a:r>
              <a:rPr lang="en-US" dirty="0" err="1" smtClean="0"/>
              <a:t>AcOH</a:t>
            </a:r>
            <a:r>
              <a:rPr lang="en-US" dirty="0" smtClean="0"/>
              <a:t>, 25°, 18 h. </a:t>
            </a:r>
          </a:p>
          <a:p>
            <a:pPr algn="l" rtl="0"/>
            <a:r>
              <a:rPr lang="en-US" dirty="0" smtClean="0"/>
              <a:t>               </a:t>
            </a:r>
            <a:r>
              <a:rPr lang="en-US" dirty="0" err="1" smtClean="0"/>
              <a:t>NaOH</a:t>
            </a:r>
            <a:r>
              <a:rPr lang="en-US" dirty="0" smtClean="0"/>
              <a:t>, </a:t>
            </a:r>
            <a:r>
              <a:rPr lang="en-US" dirty="0" err="1" smtClean="0"/>
              <a:t>MeOH</a:t>
            </a:r>
            <a:r>
              <a:rPr lang="en-US" dirty="0" smtClean="0"/>
              <a:t>, </a:t>
            </a:r>
            <a:r>
              <a:rPr lang="en-US" dirty="0" err="1" smtClean="0"/>
              <a:t>rt</a:t>
            </a:r>
            <a:r>
              <a:rPr lang="en-US" dirty="0" smtClean="0"/>
              <a:t>, 80% yield.28 Cleavage occurs under such mild conditions</a:t>
            </a:r>
          </a:p>
          <a:p>
            <a:pPr algn="l" rtl="0"/>
            <a:r>
              <a:rPr lang="en-US" dirty="0" smtClean="0"/>
              <a:t>                because the N-O nitrogen in this case is a much better leaving group </a:t>
            </a:r>
          </a:p>
          <a:p>
            <a:pPr algn="l" rtl="0"/>
            <a:r>
              <a:rPr lang="en-US" dirty="0" smtClean="0"/>
              <a:t>                 than the typical aliphatic amine. </a:t>
            </a:r>
          </a:p>
          <a:p>
            <a:pPr algn="l" rtl="0"/>
            <a:endParaRPr lang="en-US" dirty="0" smtClean="0"/>
          </a:p>
          <a:p>
            <a:pPr algn="l" rtl="0"/>
            <a:endParaRPr lang="en-US" dirty="0" smtClean="0"/>
          </a:p>
          <a:p>
            <a:pPr algn="l" rtl="0"/>
            <a:endParaRPr lang="en-US" dirty="0" smtClean="0"/>
          </a:p>
          <a:p>
            <a:pPr algn="l" rtl="0"/>
            <a:endParaRPr lang="en-US" dirty="0"/>
          </a:p>
        </p:txBody>
      </p:sp>
      <p:pic>
        <p:nvPicPr>
          <p:cNvPr id="4098" name="Picture 2"/>
          <p:cNvPicPr>
            <a:picLocks noChangeAspect="1" noChangeArrowheads="1"/>
          </p:cNvPicPr>
          <p:nvPr/>
        </p:nvPicPr>
        <p:blipFill>
          <a:blip r:embed="rId2"/>
          <a:srcRect/>
          <a:stretch>
            <a:fillRect/>
          </a:stretch>
        </p:blipFill>
        <p:spPr bwMode="auto">
          <a:xfrm>
            <a:off x="1857356" y="3786190"/>
            <a:ext cx="4143391" cy="1497995"/>
          </a:xfrm>
          <a:prstGeom prst="rect">
            <a:avLst/>
          </a:prstGeom>
          <a:noFill/>
          <a:ln w="9525">
            <a:noFill/>
            <a:miter lim="800000"/>
            <a:headEnd/>
            <a:tailEnd/>
          </a:ln>
          <a:effectLst/>
        </p:spPr>
      </p:pic>
      <p:sp>
        <p:nvSpPr>
          <p:cNvPr id="6" name="Slide Number Placeholder 5"/>
          <p:cNvSpPr>
            <a:spLocks noGrp="1"/>
          </p:cNvSpPr>
          <p:nvPr>
            <p:ph type="sldNum" sz="quarter" idx="12"/>
          </p:nvPr>
        </p:nvSpPr>
        <p:spPr/>
        <p:txBody>
          <a:bodyPr/>
          <a:lstStyle/>
          <a:p>
            <a:fld id="{E566884D-C400-4860-9E72-573727C62D1F}" type="slidenum">
              <a:rPr lang="ar-IQ" smtClean="0"/>
              <a:pPr/>
              <a:t>6</a:t>
            </a:fld>
            <a:endParaRPr lang="ar-IQ"/>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2873" y="357166"/>
            <a:ext cx="4258089" cy="369332"/>
          </a:xfrm>
          <a:prstGeom prst="rect">
            <a:avLst/>
          </a:prstGeom>
        </p:spPr>
        <p:txBody>
          <a:bodyPr wrap="none">
            <a:spAutoFit/>
          </a:bodyPr>
          <a:lstStyle/>
          <a:p>
            <a:r>
              <a:rPr lang="en-US" b="1" dirty="0" smtClean="0"/>
              <a:t>9-Fluorenylmethyl </a:t>
            </a:r>
            <a:r>
              <a:rPr lang="en-US" b="1" dirty="0" err="1" smtClean="0"/>
              <a:t>Carbamate</a:t>
            </a:r>
            <a:r>
              <a:rPr lang="en-US" b="1" dirty="0" smtClean="0"/>
              <a:t> (Fmoc-NR2) </a:t>
            </a:r>
            <a:endParaRPr lang="ar-IQ" b="1" dirty="0"/>
          </a:p>
        </p:txBody>
      </p:sp>
      <p:pic>
        <p:nvPicPr>
          <p:cNvPr id="5122" name="Picture 2"/>
          <p:cNvPicPr>
            <a:picLocks noChangeAspect="1" noChangeArrowheads="1"/>
          </p:cNvPicPr>
          <p:nvPr/>
        </p:nvPicPr>
        <p:blipFill>
          <a:blip r:embed="rId2"/>
          <a:srcRect/>
          <a:stretch>
            <a:fillRect/>
          </a:stretch>
        </p:blipFill>
        <p:spPr bwMode="auto">
          <a:xfrm>
            <a:off x="4786314" y="214290"/>
            <a:ext cx="1543055" cy="851341"/>
          </a:xfrm>
          <a:prstGeom prst="rect">
            <a:avLst/>
          </a:prstGeom>
          <a:noFill/>
          <a:ln w="9525">
            <a:noFill/>
            <a:miter lim="800000"/>
            <a:headEnd/>
            <a:tailEnd/>
          </a:ln>
          <a:effectLst/>
        </p:spPr>
      </p:pic>
      <p:sp>
        <p:nvSpPr>
          <p:cNvPr id="4" name="Rectangle 3"/>
          <p:cNvSpPr/>
          <p:nvPr/>
        </p:nvSpPr>
        <p:spPr>
          <a:xfrm>
            <a:off x="285720" y="1142984"/>
            <a:ext cx="8858280" cy="2585323"/>
          </a:xfrm>
          <a:prstGeom prst="rect">
            <a:avLst/>
          </a:prstGeom>
        </p:spPr>
        <p:txBody>
          <a:bodyPr wrap="square">
            <a:spAutoFit/>
          </a:bodyPr>
          <a:lstStyle/>
          <a:p>
            <a:pPr algn="l" rtl="0">
              <a:lnSpc>
                <a:spcPct val="150000"/>
              </a:lnSpc>
            </a:pPr>
            <a:r>
              <a:rPr lang="en-US" dirty="0" smtClean="0"/>
              <a:t>One major advantage of the </a:t>
            </a:r>
            <a:r>
              <a:rPr lang="en-US" dirty="0" err="1" smtClean="0"/>
              <a:t>Fmoc</a:t>
            </a:r>
            <a:r>
              <a:rPr lang="en-US" dirty="0" smtClean="0"/>
              <a:t> protective group is that it has excellent acid stability; thus, BOC and benzyl-based groups can be removed in its presence. Other advantages are that it is readily cleaved, non hydrolytically, by simple amines, and the protected amine is liberated as its free base. The </a:t>
            </a:r>
            <a:r>
              <a:rPr lang="en-US" dirty="0" err="1" smtClean="0"/>
              <a:t>Fmoc</a:t>
            </a:r>
            <a:r>
              <a:rPr lang="en-US" dirty="0" smtClean="0"/>
              <a:t> group is generally considered to be stable to hydrogenation conditions, but it has been shown that, under some circumstances, it can be cleaved with H2/Pd-C, </a:t>
            </a:r>
            <a:r>
              <a:rPr lang="en-US" dirty="0" err="1" smtClean="0"/>
              <a:t>AcOH</a:t>
            </a:r>
            <a:r>
              <a:rPr lang="en-US" dirty="0" smtClean="0"/>
              <a:t>, </a:t>
            </a:r>
            <a:r>
              <a:rPr lang="en-US" dirty="0" err="1" smtClean="0"/>
              <a:t>MeOH</a:t>
            </a:r>
            <a:r>
              <a:rPr lang="en-US" dirty="0" smtClean="0"/>
              <a:t> </a:t>
            </a:r>
            <a:endParaRPr lang="ar-IQ" dirty="0"/>
          </a:p>
        </p:txBody>
      </p:sp>
      <p:sp>
        <p:nvSpPr>
          <p:cNvPr id="5" name="Rectangle 4"/>
          <p:cNvSpPr/>
          <p:nvPr/>
        </p:nvSpPr>
        <p:spPr>
          <a:xfrm>
            <a:off x="214282" y="3929066"/>
            <a:ext cx="8786874" cy="2031325"/>
          </a:xfrm>
          <a:prstGeom prst="rect">
            <a:avLst/>
          </a:prstGeom>
        </p:spPr>
        <p:txBody>
          <a:bodyPr wrap="square">
            <a:spAutoFit/>
          </a:bodyPr>
          <a:lstStyle/>
          <a:p>
            <a:pPr algn="l" rtl="0"/>
            <a:r>
              <a:rPr lang="en-US" b="1" dirty="0" smtClean="0"/>
              <a:t>Formation </a:t>
            </a:r>
          </a:p>
          <a:p>
            <a:pPr algn="l" rtl="0"/>
            <a:r>
              <a:rPr lang="en-US" dirty="0" smtClean="0"/>
              <a:t>1. </a:t>
            </a:r>
            <a:r>
              <a:rPr lang="en-US" dirty="0" err="1" smtClean="0"/>
              <a:t>Fmoc-Cl</a:t>
            </a:r>
            <a:r>
              <a:rPr lang="en-US" dirty="0" smtClean="0"/>
              <a:t>, NaHCO3, aq. </a:t>
            </a:r>
            <a:r>
              <a:rPr lang="en-US" dirty="0" err="1" smtClean="0"/>
              <a:t>dioxane</a:t>
            </a:r>
            <a:r>
              <a:rPr lang="en-US" dirty="0" smtClean="0"/>
              <a:t>, 88-98% yield.3 </a:t>
            </a:r>
            <a:r>
              <a:rPr lang="en-US" dirty="0" err="1" smtClean="0"/>
              <a:t>Diisopropylethylamine</a:t>
            </a:r>
            <a:r>
              <a:rPr lang="en-US" dirty="0" smtClean="0"/>
              <a:t> is reported to suppress </a:t>
            </a:r>
            <a:r>
              <a:rPr lang="en-US" dirty="0" err="1" smtClean="0"/>
              <a:t>dipeptide</a:t>
            </a:r>
            <a:r>
              <a:rPr lang="en-US" dirty="0" smtClean="0"/>
              <a:t> formation during </a:t>
            </a:r>
            <a:r>
              <a:rPr lang="en-US" dirty="0" err="1" smtClean="0"/>
              <a:t>Fmoc</a:t>
            </a:r>
            <a:r>
              <a:rPr lang="en-US" dirty="0" smtClean="0"/>
              <a:t> introduction with </a:t>
            </a:r>
            <a:r>
              <a:rPr lang="en-US" dirty="0" err="1" smtClean="0"/>
              <a:t>Fmoc</a:t>
            </a:r>
            <a:r>
              <a:rPr lang="en-US" dirty="0" smtClean="0"/>
              <a:t>-Cl.</a:t>
            </a:r>
          </a:p>
          <a:p>
            <a:pPr algn="l" rtl="0"/>
            <a:r>
              <a:rPr lang="en-US" dirty="0" smtClean="0"/>
              <a:t>2. Fmoc-N3, NaHCO3, aq. </a:t>
            </a:r>
            <a:r>
              <a:rPr lang="en-US" dirty="0" err="1" smtClean="0"/>
              <a:t>dioxane</a:t>
            </a:r>
            <a:r>
              <a:rPr lang="en-US" dirty="0" smtClean="0"/>
              <a:t>, 88-98% yield.  This reagent reacts more slowly with amino acids than does the acid chloride. It is not the safest method for </a:t>
            </a:r>
            <a:r>
              <a:rPr lang="en-US" dirty="0" err="1" smtClean="0"/>
              <a:t>Fmoc</a:t>
            </a:r>
            <a:r>
              <a:rPr lang="en-US" dirty="0" smtClean="0"/>
              <a:t> introduction, because of the </a:t>
            </a:r>
            <a:r>
              <a:rPr lang="en-US" dirty="0" err="1" smtClean="0"/>
              <a:t>azide</a:t>
            </a:r>
            <a:r>
              <a:rPr lang="en-US" dirty="0" smtClean="0"/>
              <a:t>. </a:t>
            </a:r>
          </a:p>
          <a:p>
            <a:pPr algn="l" rtl="0"/>
            <a:r>
              <a:rPr lang="en-US" dirty="0" smtClean="0"/>
              <a:t>3. </a:t>
            </a:r>
            <a:r>
              <a:rPr lang="en-US" dirty="0" err="1" smtClean="0"/>
              <a:t>Fmoc-OBt</a:t>
            </a:r>
            <a:r>
              <a:rPr lang="en-US" dirty="0" smtClean="0"/>
              <a:t> (Bt = benzotriazol-1-yl).</a:t>
            </a:r>
            <a:endParaRPr lang="en-US" dirty="0"/>
          </a:p>
        </p:txBody>
      </p:sp>
      <p:sp>
        <p:nvSpPr>
          <p:cNvPr id="6" name="Slide Number Placeholder 5"/>
          <p:cNvSpPr>
            <a:spLocks noGrp="1"/>
          </p:cNvSpPr>
          <p:nvPr>
            <p:ph type="sldNum" sz="quarter" idx="12"/>
          </p:nvPr>
        </p:nvSpPr>
        <p:spPr/>
        <p:txBody>
          <a:bodyPr/>
          <a:lstStyle/>
          <a:p>
            <a:fld id="{E566884D-C400-4860-9E72-573727C62D1F}" type="slidenum">
              <a:rPr lang="ar-IQ" smtClean="0"/>
              <a:pPr/>
              <a:t>7</a:t>
            </a:fld>
            <a:endParaRPr lang="ar-IQ"/>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srcRect/>
          <a:stretch>
            <a:fillRect/>
          </a:stretch>
        </p:blipFill>
        <p:spPr bwMode="auto">
          <a:xfrm>
            <a:off x="1428728" y="214290"/>
            <a:ext cx="4429156" cy="1142594"/>
          </a:xfrm>
          <a:prstGeom prst="rect">
            <a:avLst/>
          </a:prstGeom>
          <a:noFill/>
          <a:ln w="9525">
            <a:noFill/>
            <a:miter lim="800000"/>
            <a:headEnd/>
            <a:tailEnd/>
          </a:ln>
          <a:effectLst/>
        </p:spPr>
      </p:pic>
      <p:sp>
        <p:nvSpPr>
          <p:cNvPr id="3" name="Rectangle 2"/>
          <p:cNvSpPr/>
          <p:nvPr/>
        </p:nvSpPr>
        <p:spPr>
          <a:xfrm>
            <a:off x="285720" y="1500174"/>
            <a:ext cx="7858180" cy="369332"/>
          </a:xfrm>
          <a:prstGeom prst="rect">
            <a:avLst/>
          </a:prstGeom>
        </p:spPr>
        <p:txBody>
          <a:bodyPr wrap="square">
            <a:spAutoFit/>
          </a:bodyPr>
          <a:lstStyle/>
          <a:p>
            <a:pPr algn="l" rtl="0"/>
            <a:r>
              <a:rPr lang="en-US" b="1" dirty="0" smtClean="0">
                <a:latin typeface="Times New Roman" pitchFamily="18" charset="0"/>
                <a:cs typeface="Times New Roman" pitchFamily="18" charset="0"/>
              </a:rPr>
              <a:t>2,2,2-Trichloroethyl </a:t>
            </a:r>
            <a:r>
              <a:rPr lang="en-US" b="1" dirty="0" err="1" smtClean="0">
                <a:latin typeface="Times New Roman" pitchFamily="18" charset="0"/>
                <a:cs typeface="Times New Roman" pitchFamily="18" charset="0"/>
              </a:rPr>
              <a:t>Carbamate</a:t>
            </a:r>
            <a:r>
              <a:rPr lang="en-US" b="1" dirty="0" smtClean="0">
                <a:latin typeface="Times New Roman" pitchFamily="18" charset="0"/>
                <a:cs typeface="Times New Roman" pitchFamily="18" charset="0"/>
              </a:rPr>
              <a:t> (Troc-NR2): C13CCH2OC(O)NR2) </a:t>
            </a:r>
            <a:endParaRPr lang="ar-IQ" b="1" dirty="0">
              <a:latin typeface="Times New Roman" pitchFamily="18" charset="0"/>
              <a:cs typeface="Times New Roman" pitchFamily="18" charset="0"/>
            </a:endParaRPr>
          </a:p>
        </p:txBody>
      </p:sp>
      <p:sp>
        <p:nvSpPr>
          <p:cNvPr id="4" name="Rectangle 3"/>
          <p:cNvSpPr/>
          <p:nvPr/>
        </p:nvSpPr>
        <p:spPr>
          <a:xfrm>
            <a:off x="357126" y="1857364"/>
            <a:ext cx="8786874" cy="1323439"/>
          </a:xfrm>
          <a:prstGeom prst="rect">
            <a:avLst/>
          </a:prstGeom>
        </p:spPr>
        <p:txBody>
          <a:bodyPr wrap="square">
            <a:spAutoFit/>
          </a:bodyPr>
          <a:lstStyle/>
          <a:p>
            <a:pPr algn="l" rtl="0"/>
            <a:r>
              <a:rPr lang="en-US" sz="1600" dirty="0" smtClean="0">
                <a:latin typeface="Times New Roman" pitchFamily="18" charset="0"/>
                <a:cs typeface="Times New Roman" pitchFamily="18" charset="0"/>
              </a:rPr>
              <a:t>Formation </a:t>
            </a:r>
          </a:p>
          <a:p>
            <a:pPr algn="l" rtl="0"/>
            <a:r>
              <a:rPr lang="en-US" sz="1600" dirty="0" smtClean="0">
                <a:latin typeface="Times New Roman" pitchFamily="18" charset="0"/>
                <a:cs typeface="Times New Roman" pitchFamily="18" charset="0"/>
              </a:rPr>
              <a:t>1. Cl3CCH2OCOCl,Pyroraq. </a:t>
            </a:r>
            <a:r>
              <a:rPr lang="en-US" sz="1600" dirty="0" err="1" smtClean="0">
                <a:latin typeface="Times New Roman" pitchFamily="18" charset="0"/>
                <a:cs typeface="Times New Roman" pitchFamily="18" charset="0"/>
              </a:rPr>
              <a:t>NaOH</a:t>
            </a:r>
            <a:r>
              <a:rPr lang="en-US" sz="1600" dirty="0" smtClean="0">
                <a:latin typeface="Times New Roman" pitchFamily="18" charset="0"/>
                <a:cs typeface="Times New Roman" pitchFamily="18" charset="0"/>
              </a:rPr>
              <a:t>, 25°, 12 h.12 </a:t>
            </a:r>
          </a:p>
          <a:p>
            <a:pPr algn="l" rtl="0"/>
            <a:r>
              <a:rPr lang="en-US" sz="1600" dirty="0" smtClean="0">
                <a:latin typeface="Times New Roman" pitchFamily="18" charset="0"/>
                <a:cs typeface="Times New Roman" pitchFamily="18" charset="0"/>
              </a:rPr>
              <a:t>2. </a:t>
            </a:r>
            <a:r>
              <a:rPr lang="en-US" sz="1600" dirty="0" err="1" smtClean="0">
                <a:latin typeface="Times New Roman" pitchFamily="18" charset="0"/>
                <a:cs typeface="Times New Roman" pitchFamily="18" charset="0"/>
              </a:rPr>
              <a:t>Silylate</a:t>
            </a:r>
            <a:r>
              <a:rPr lang="en-US" sz="1600" dirty="0" smtClean="0">
                <a:latin typeface="Times New Roman" pitchFamily="18" charset="0"/>
                <a:cs typeface="Times New Roman" pitchFamily="18" charset="0"/>
              </a:rPr>
              <a:t> with Me3SiN=C(OSiMe3)CH3, then treat with C13CCH2OCOC1.3 </a:t>
            </a:r>
          </a:p>
          <a:p>
            <a:pPr algn="l" rtl="0"/>
            <a:r>
              <a:rPr lang="en-US" sz="1600" dirty="0" smtClean="0">
                <a:latin typeface="Times New Roman" pitchFamily="18" charset="0"/>
                <a:cs typeface="Times New Roman" pitchFamily="18" charset="0"/>
              </a:rPr>
              <a:t>3. Cl3CCH2OCO-O-succinimidyl, 1 N </a:t>
            </a:r>
            <a:r>
              <a:rPr lang="en-US" sz="1600" dirty="0" err="1" smtClean="0">
                <a:latin typeface="Times New Roman" pitchFamily="18" charset="0"/>
                <a:cs typeface="Times New Roman" pitchFamily="18" charset="0"/>
              </a:rPr>
              <a:t>NaOH</a:t>
            </a:r>
            <a:r>
              <a:rPr lang="en-US" sz="1600" dirty="0" smtClean="0">
                <a:latin typeface="Times New Roman" pitchFamily="18" charset="0"/>
                <a:cs typeface="Times New Roman" pitchFamily="18" charset="0"/>
              </a:rPr>
              <a:t> or 1 N Na2CO3, </a:t>
            </a:r>
            <a:r>
              <a:rPr lang="en-US" sz="1600" dirty="0" err="1" smtClean="0">
                <a:latin typeface="Times New Roman" pitchFamily="18" charset="0"/>
                <a:cs typeface="Times New Roman" pitchFamily="18" charset="0"/>
              </a:rPr>
              <a:t>dioxane</a:t>
            </a:r>
            <a:r>
              <a:rPr lang="en-US" sz="1600" dirty="0" smtClean="0">
                <a:latin typeface="Times New Roman" pitchFamily="18" charset="0"/>
                <a:cs typeface="Times New Roman" pitchFamily="18" charset="0"/>
              </a:rPr>
              <a:t>, 77-96%  yield.4'5 This method does not result in </a:t>
            </a:r>
            <a:r>
              <a:rPr lang="en-US" sz="1600" dirty="0" err="1" smtClean="0">
                <a:latin typeface="Times New Roman" pitchFamily="18" charset="0"/>
                <a:cs typeface="Times New Roman" pitchFamily="18" charset="0"/>
              </a:rPr>
              <a:t>oligopeptide</a:t>
            </a:r>
            <a:r>
              <a:rPr lang="en-US" sz="1600" dirty="0" smtClean="0">
                <a:latin typeface="Times New Roman" pitchFamily="18" charset="0"/>
                <a:cs typeface="Times New Roman" pitchFamily="18" charset="0"/>
              </a:rPr>
              <a:t> formation when it is used to prepare amino acid derivatives. </a:t>
            </a:r>
            <a:endParaRPr lang="en-US" sz="1600" dirty="0">
              <a:latin typeface="Times New Roman" pitchFamily="18" charset="0"/>
              <a:cs typeface="Times New Roman" pitchFamily="18" charset="0"/>
            </a:endParaRPr>
          </a:p>
        </p:txBody>
      </p:sp>
      <p:pic>
        <p:nvPicPr>
          <p:cNvPr id="6147" name="Picture 3"/>
          <p:cNvPicPr>
            <a:picLocks noChangeAspect="1" noChangeArrowheads="1"/>
          </p:cNvPicPr>
          <p:nvPr/>
        </p:nvPicPr>
        <p:blipFill>
          <a:blip r:embed="rId3"/>
          <a:srcRect/>
          <a:stretch>
            <a:fillRect/>
          </a:stretch>
        </p:blipFill>
        <p:spPr bwMode="auto">
          <a:xfrm>
            <a:off x="928662" y="3429000"/>
            <a:ext cx="6072230" cy="1132413"/>
          </a:xfrm>
          <a:prstGeom prst="rect">
            <a:avLst/>
          </a:prstGeom>
          <a:noFill/>
          <a:ln w="9525">
            <a:noFill/>
            <a:miter lim="800000"/>
            <a:headEnd/>
            <a:tailEnd/>
          </a:ln>
          <a:effectLst/>
        </p:spPr>
      </p:pic>
      <p:pic>
        <p:nvPicPr>
          <p:cNvPr id="1026" name="Picture 2"/>
          <p:cNvPicPr>
            <a:picLocks noChangeAspect="1" noChangeArrowheads="1"/>
          </p:cNvPicPr>
          <p:nvPr/>
        </p:nvPicPr>
        <p:blipFill>
          <a:blip r:embed="rId4"/>
          <a:srcRect/>
          <a:stretch>
            <a:fillRect/>
          </a:stretch>
        </p:blipFill>
        <p:spPr bwMode="auto">
          <a:xfrm>
            <a:off x="1142976" y="4866510"/>
            <a:ext cx="6500858" cy="1062811"/>
          </a:xfrm>
          <a:prstGeom prst="rect">
            <a:avLst/>
          </a:prstGeom>
          <a:noFill/>
          <a:ln w="9525">
            <a:noFill/>
            <a:miter lim="800000"/>
            <a:headEnd/>
            <a:tailEnd/>
          </a:ln>
          <a:effectLst/>
        </p:spPr>
      </p:pic>
      <p:sp>
        <p:nvSpPr>
          <p:cNvPr id="7" name="Slide Number Placeholder 6"/>
          <p:cNvSpPr>
            <a:spLocks noGrp="1"/>
          </p:cNvSpPr>
          <p:nvPr>
            <p:ph type="sldNum" sz="quarter" idx="12"/>
          </p:nvPr>
        </p:nvSpPr>
        <p:spPr/>
        <p:txBody>
          <a:bodyPr/>
          <a:lstStyle/>
          <a:p>
            <a:fld id="{E566884D-C400-4860-9E72-573727C62D1F}" type="slidenum">
              <a:rPr lang="ar-IQ" smtClean="0"/>
              <a:pPr/>
              <a:t>8</a:t>
            </a:fld>
            <a:endParaRPr lang="ar-IQ"/>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214290"/>
            <a:ext cx="6069739" cy="338554"/>
          </a:xfrm>
          <a:prstGeom prst="rect">
            <a:avLst/>
          </a:prstGeom>
        </p:spPr>
        <p:txBody>
          <a:bodyPr wrap="none">
            <a:spAutoFit/>
          </a:bodyPr>
          <a:lstStyle/>
          <a:p>
            <a:r>
              <a:rPr lang="en-US" sz="1600" b="1" dirty="0" err="1" smtClean="0"/>
              <a:t>Trimethylsilylethyl</a:t>
            </a:r>
            <a:r>
              <a:rPr lang="en-US" sz="1600" b="1" dirty="0" smtClean="0"/>
              <a:t> </a:t>
            </a:r>
            <a:r>
              <a:rPr lang="en-US" sz="1600" b="1" dirty="0" err="1" smtClean="0"/>
              <a:t>Carbamate</a:t>
            </a:r>
            <a:r>
              <a:rPr lang="en-US" sz="1600" b="1" dirty="0" smtClean="0"/>
              <a:t> (Teoc-NR2): (CH3KSiCH2CH2OC(O)NR2 </a:t>
            </a:r>
            <a:endParaRPr lang="en-US" sz="1600" b="1" dirty="0"/>
          </a:p>
        </p:txBody>
      </p:sp>
      <p:pic>
        <p:nvPicPr>
          <p:cNvPr id="2050" name="Picture 2"/>
          <p:cNvPicPr>
            <a:picLocks noChangeAspect="1" noChangeArrowheads="1"/>
          </p:cNvPicPr>
          <p:nvPr/>
        </p:nvPicPr>
        <p:blipFill>
          <a:blip r:embed="rId2"/>
          <a:srcRect t="28198"/>
          <a:stretch>
            <a:fillRect/>
          </a:stretch>
        </p:blipFill>
        <p:spPr bwMode="auto">
          <a:xfrm>
            <a:off x="1142976" y="500042"/>
            <a:ext cx="5157795" cy="700758"/>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571472" y="1357298"/>
            <a:ext cx="2228856" cy="253094"/>
          </a:xfrm>
          <a:prstGeom prst="rect">
            <a:avLst/>
          </a:prstGeom>
          <a:noFill/>
          <a:ln w="9525">
            <a:noFill/>
            <a:miter lim="800000"/>
            <a:headEnd/>
            <a:tailEnd/>
          </a:ln>
          <a:effectLst/>
        </p:spPr>
      </p:pic>
      <p:pic>
        <p:nvPicPr>
          <p:cNvPr id="2052" name="Picture 4"/>
          <p:cNvPicPr>
            <a:picLocks noChangeAspect="1" noChangeArrowheads="1"/>
          </p:cNvPicPr>
          <p:nvPr/>
        </p:nvPicPr>
        <p:blipFill>
          <a:blip r:embed="rId4"/>
          <a:srcRect/>
          <a:stretch>
            <a:fillRect/>
          </a:stretch>
        </p:blipFill>
        <p:spPr bwMode="auto">
          <a:xfrm>
            <a:off x="1000100" y="1571612"/>
            <a:ext cx="6581791" cy="1788288"/>
          </a:xfrm>
          <a:prstGeom prst="rect">
            <a:avLst/>
          </a:prstGeom>
          <a:noFill/>
          <a:ln w="9525">
            <a:noFill/>
            <a:miter lim="800000"/>
            <a:headEnd/>
            <a:tailEnd/>
          </a:ln>
          <a:effectLst/>
        </p:spPr>
      </p:pic>
      <p:sp>
        <p:nvSpPr>
          <p:cNvPr id="6" name="Rectangle 5"/>
          <p:cNvSpPr/>
          <p:nvPr/>
        </p:nvSpPr>
        <p:spPr>
          <a:xfrm>
            <a:off x="357158" y="3571876"/>
            <a:ext cx="6858000" cy="338554"/>
          </a:xfrm>
          <a:prstGeom prst="rect">
            <a:avLst/>
          </a:prstGeom>
        </p:spPr>
        <p:txBody>
          <a:bodyPr wrap="square">
            <a:spAutoFit/>
          </a:bodyPr>
          <a:lstStyle/>
          <a:p>
            <a:pPr algn="l" rtl="0"/>
            <a:r>
              <a:rPr lang="en-US" sz="1600" b="1" dirty="0" err="1" smtClean="0"/>
              <a:t>Allyl</a:t>
            </a:r>
            <a:r>
              <a:rPr lang="en-US" sz="1600" b="1" dirty="0" smtClean="0"/>
              <a:t> </a:t>
            </a:r>
            <a:r>
              <a:rPr lang="en-US" sz="1600" b="1" dirty="0" err="1" smtClean="0"/>
              <a:t>Carbamate</a:t>
            </a:r>
            <a:r>
              <a:rPr lang="en-US" sz="1600" b="1" dirty="0" smtClean="0"/>
              <a:t> (Aloc-NR2 or Alloc-NR2):    CH2=CHCH2OC(O)NR2 </a:t>
            </a:r>
            <a:endParaRPr lang="en-US" sz="1600" b="1" dirty="0"/>
          </a:p>
        </p:txBody>
      </p:sp>
      <p:pic>
        <p:nvPicPr>
          <p:cNvPr id="2053" name="Picture 5"/>
          <p:cNvPicPr>
            <a:picLocks noChangeAspect="1" noChangeArrowheads="1"/>
          </p:cNvPicPr>
          <p:nvPr/>
        </p:nvPicPr>
        <p:blipFill>
          <a:blip r:embed="rId5"/>
          <a:srcRect/>
          <a:stretch>
            <a:fillRect/>
          </a:stretch>
        </p:blipFill>
        <p:spPr bwMode="auto">
          <a:xfrm>
            <a:off x="857224" y="5072074"/>
            <a:ext cx="3714776" cy="647144"/>
          </a:xfrm>
          <a:prstGeom prst="rect">
            <a:avLst/>
          </a:prstGeom>
          <a:noFill/>
          <a:ln w="9525">
            <a:noFill/>
            <a:miter lim="800000"/>
            <a:headEnd/>
            <a:tailEnd/>
          </a:ln>
          <a:effectLst/>
        </p:spPr>
      </p:pic>
      <p:sp>
        <p:nvSpPr>
          <p:cNvPr id="8" name="Rectangle 7"/>
          <p:cNvSpPr/>
          <p:nvPr/>
        </p:nvSpPr>
        <p:spPr>
          <a:xfrm>
            <a:off x="642878" y="4000504"/>
            <a:ext cx="8501122" cy="1015663"/>
          </a:xfrm>
          <a:prstGeom prst="rect">
            <a:avLst/>
          </a:prstGeom>
        </p:spPr>
        <p:txBody>
          <a:bodyPr wrap="square">
            <a:spAutoFit/>
          </a:bodyPr>
          <a:lstStyle/>
          <a:p>
            <a:pPr algn="l" rtl="0"/>
            <a:r>
              <a:rPr lang="en-US" sz="1200" dirty="0" smtClean="0">
                <a:cs typeface="Arial" pitchFamily="34" charset="0"/>
              </a:rPr>
              <a:t>Formation </a:t>
            </a:r>
          </a:p>
          <a:p>
            <a:pPr algn="l" rtl="0"/>
            <a:r>
              <a:rPr lang="en-US" sz="1200" dirty="0" smtClean="0">
                <a:cs typeface="Arial" pitchFamily="34" charset="0"/>
              </a:rPr>
              <a:t>1. CH2=CHCH2OCOC1, </a:t>
            </a:r>
            <a:r>
              <a:rPr lang="en-US" sz="1200" dirty="0" err="1" smtClean="0">
                <a:cs typeface="Arial" pitchFamily="34" charset="0"/>
              </a:rPr>
              <a:t>Pyr</a:t>
            </a:r>
            <a:r>
              <a:rPr lang="en-US" sz="1200" dirty="0" smtClean="0">
                <a:cs typeface="Arial" pitchFamily="34" charset="0"/>
              </a:rPr>
              <a:t>. </a:t>
            </a:r>
          </a:p>
          <a:p>
            <a:pPr algn="l" rtl="0"/>
            <a:r>
              <a:rPr lang="en-US" sz="1200" dirty="0" smtClean="0">
                <a:cs typeface="Arial" pitchFamily="34" charset="0"/>
              </a:rPr>
              <a:t>2. (CH2=CHCH2OCOJO, </a:t>
            </a:r>
            <a:r>
              <a:rPr lang="en-US" sz="1200" dirty="0" err="1" smtClean="0">
                <a:cs typeface="Arial" pitchFamily="34" charset="0"/>
              </a:rPr>
              <a:t>dioxane</a:t>
            </a:r>
            <a:r>
              <a:rPr lang="en-US" sz="1200" dirty="0" smtClean="0">
                <a:cs typeface="Arial" pitchFamily="34" charset="0"/>
              </a:rPr>
              <a:t>, H2O, reflux or CH2C12, 1 h, </a:t>
            </a:r>
            <a:r>
              <a:rPr lang="en-US" sz="1200" dirty="0" err="1" smtClean="0">
                <a:cs typeface="Arial" pitchFamily="34" charset="0"/>
              </a:rPr>
              <a:t>rt</a:t>
            </a:r>
            <a:r>
              <a:rPr lang="en-US" sz="1200" dirty="0" smtClean="0">
                <a:cs typeface="Arial" pitchFamily="34" charset="0"/>
              </a:rPr>
              <a:t>,  </a:t>
            </a:r>
          </a:p>
          <a:p>
            <a:pPr algn="l" rtl="0"/>
            <a:r>
              <a:rPr lang="en-US" sz="1200" dirty="0" smtClean="0">
                <a:cs typeface="Arial" pitchFamily="34" charset="0"/>
              </a:rPr>
              <a:t>yield.2 3. CH2=CHCH2OC(O)-O-</a:t>
            </a:r>
            <a:r>
              <a:rPr lang="en-US" sz="1200" dirty="0" err="1" smtClean="0">
                <a:cs typeface="Arial" pitchFamily="34" charset="0"/>
              </a:rPr>
              <a:t>benzotriazolyl</a:t>
            </a:r>
            <a:r>
              <a:rPr lang="en-US" sz="1200" dirty="0" smtClean="0">
                <a:cs typeface="Arial" pitchFamily="34" charset="0"/>
              </a:rPr>
              <a:t>. </a:t>
            </a:r>
          </a:p>
          <a:p>
            <a:pPr algn="l" rtl="0"/>
            <a:r>
              <a:rPr lang="en-US" sz="1200" dirty="0" smtClean="0">
                <a:cs typeface="Arial" pitchFamily="34" charset="0"/>
              </a:rPr>
              <a:t>4. (CH2=CHCH2OCOJO, phosphate buffer pH 8,</a:t>
            </a:r>
            <a:endParaRPr lang="en-US" sz="1200" dirty="0">
              <a:cs typeface="Arial" pitchFamily="34" charset="0"/>
            </a:endParaRPr>
          </a:p>
        </p:txBody>
      </p:sp>
      <p:pic>
        <p:nvPicPr>
          <p:cNvPr id="2054" name="Picture 6"/>
          <p:cNvPicPr>
            <a:picLocks noChangeAspect="1" noChangeArrowheads="1"/>
          </p:cNvPicPr>
          <p:nvPr/>
        </p:nvPicPr>
        <p:blipFill>
          <a:blip r:embed="rId6"/>
          <a:srcRect/>
          <a:stretch>
            <a:fillRect/>
          </a:stretch>
        </p:blipFill>
        <p:spPr bwMode="auto">
          <a:xfrm>
            <a:off x="928662" y="5786454"/>
            <a:ext cx="3300420" cy="888575"/>
          </a:xfrm>
          <a:prstGeom prst="rect">
            <a:avLst/>
          </a:prstGeom>
          <a:noFill/>
          <a:ln w="9525">
            <a:noFill/>
            <a:miter lim="800000"/>
            <a:headEnd/>
            <a:tailEnd/>
          </a:ln>
          <a:effectLst/>
        </p:spPr>
      </p:pic>
      <p:sp>
        <p:nvSpPr>
          <p:cNvPr id="10" name="Slide Number Placeholder 9"/>
          <p:cNvSpPr>
            <a:spLocks noGrp="1"/>
          </p:cNvSpPr>
          <p:nvPr>
            <p:ph type="sldNum" sz="quarter" idx="12"/>
          </p:nvPr>
        </p:nvSpPr>
        <p:spPr/>
        <p:txBody>
          <a:bodyPr/>
          <a:lstStyle/>
          <a:p>
            <a:fld id="{E566884D-C400-4860-9E72-573727C62D1F}" type="slidenum">
              <a:rPr lang="ar-IQ" smtClean="0"/>
              <a:pPr/>
              <a:t>9</a:t>
            </a:fld>
            <a:endParaRPr lang="ar-IQ"/>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TotalTime>
  <Words>2157</Words>
  <Application>Microsoft Office PowerPoint</Application>
  <PresentationFormat>On-screen Show (4:3)</PresentationFormat>
  <Paragraphs>185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Protection amino groups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Company>By DR.Ahmed Saker 2o1O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48</cp:revision>
  <dcterms:created xsi:type="dcterms:W3CDTF">2016-10-31T18:32:33Z</dcterms:created>
  <dcterms:modified xsi:type="dcterms:W3CDTF">2017-10-23T19:05:14Z</dcterms:modified>
</cp:coreProperties>
</file>